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3" r:id="rId47"/>
    <p:sldId id="301" r:id="rId48"/>
    <p:sldId id="302" r:id="rId49"/>
    <p:sldId id="304" r:id="rId50"/>
  </p:sldIdLst>
  <p:sldSz cx="9144000" cy="5143500" type="screen16x9"/>
  <p:notesSz cx="6858000" cy="9144000"/>
  <p:embeddedFontLst>
    <p:embeddedFont>
      <p:font typeface="Lato" panose="020F0502020204030203" pitchFamily="34" charset="77"/>
      <p:regular r:id="rId52"/>
      <p:bold r:id="rId53"/>
      <p:italic r:id="rId54"/>
      <p:boldItalic r:id="rId55"/>
    </p:embeddedFont>
    <p:embeddedFont>
      <p:font typeface="Raleway" panose="020B0503030101060003" pitchFamily="34" charset="77"/>
      <p:regular r:id="rId56"/>
      <p:bold r:id="rId57"/>
      <p:italic r:id="rId58"/>
      <p:boldItalic r:id="rId59"/>
    </p:embeddedFont>
    <p:embeddedFont>
      <p:font typeface="Roboto" panose="02000000000000000000"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418D4D3-7B1F-4C28-BB7F-B7BAECB52BC7}">
  <a:tblStyle styleId="{7418D4D3-7B1F-4C28-BB7F-B7BAECB52BC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p:restoredTop sz="94645"/>
  </p:normalViewPr>
  <p:slideViewPr>
    <p:cSldViewPr snapToGrid="0">
      <p:cViewPr varScale="1">
        <p:scale>
          <a:sx n="217" d="100"/>
          <a:sy n="217" d="100"/>
        </p:scale>
        <p:origin x="224" y="1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d03426098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5d0342609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d03426098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5d03426098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d03426098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d0342609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5d03426098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5d0342609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d03426098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d03426098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d03426098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d0342609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d03426098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d034260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d03426098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5d03426098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d066525db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d066525db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d000d905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d000d905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IN" sz="1100" b="0" i="0" u="none" strike="noStrike" cap="none" dirty="0">
                <a:solidFill>
                  <a:srgbClr val="000000"/>
                </a:solidFill>
                <a:effectLst/>
                <a:latin typeface="Arial"/>
                <a:ea typeface="Arial"/>
                <a:cs typeface="Arial"/>
                <a:sym typeface="Arial"/>
              </a:rPr>
              <a:t>Videos were one of the data input for our pipeline...i.e., video. Our second second data input was </a:t>
            </a:r>
            <a:r>
              <a:rPr lang="en-IN" sz="1100" b="0" i="0" u="none" strike="noStrike" cap="none" dirty="0" err="1">
                <a:solidFill>
                  <a:srgbClr val="000000"/>
                </a:solidFill>
                <a:effectLst/>
                <a:latin typeface="Arial"/>
                <a:ea typeface="Arial"/>
                <a:cs typeface="Arial"/>
                <a:sym typeface="Arial"/>
              </a:rPr>
              <a:t>youtube</a:t>
            </a:r>
            <a:r>
              <a:rPr lang="en-IN" sz="1100" b="0" i="0" u="none" strike="noStrike" cap="none" dirty="0">
                <a:solidFill>
                  <a:srgbClr val="000000"/>
                </a:solidFill>
                <a:effectLst/>
                <a:latin typeface="Arial"/>
                <a:ea typeface="Arial"/>
                <a:cs typeface="Arial"/>
                <a:sym typeface="Arial"/>
              </a:rPr>
              <a:t> live chats. So how do we get those data. Simple go to the </a:t>
            </a:r>
            <a:r>
              <a:rPr lang="en-IN" sz="1100" b="0" i="0" u="none" strike="noStrike" cap="none" dirty="0" err="1">
                <a:solidFill>
                  <a:srgbClr val="000000"/>
                </a:solidFill>
                <a:effectLst/>
                <a:latin typeface="Arial"/>
                <a:ea typeface="Arial"/>
                <a:cs typeface="Arial"/>
                <a:sym typeface="Arial"/>
              </a:rPr>
              <a:t>youtube</a:t>
            </a:r>
            <a:r>
              <a:rPr lang="en-IN" sz="1100" b="0" i="0" u="none" strike="noStrike" cap="none" dirty="0">
                <a:solidFill>
                  <a:srgbClr val="000000"/>
                </a:solidFill>
                <a:effectLst/>
                <a:latin typeface="Arial"/>
                <a:ea typeface="Arial"/>
                <a:cs typeface="Arial"/>
                <a:sym typeface="Arial"/>
              </a:rPr>
              <a:t> copy every chat message and paste in your file. Isn’t it ? And that’s where selenium comes to rescue. So what is selenium ?  </a:t>
            </a:r>
            <a:endParaRPr lang="en-IN" b="0" dirty="0">
              <a:effectLs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5d066525db_4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5d066525db_4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d066525db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5d066525d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IN" sz="1100" b="0" i="0" u="none" strike="noStrike" cap="none" dirty="0">
                <a:solidFill>
                  <a:srgbClr val="000000"/>
                </a:solidFill>
                <a:effectLst/>
                <a:latin typeface="Arial"/>
                <a:ea typeface="Arial"/>
                <a:cs typeface="Arial"/>
                <a:sym typeface="Arial"/>
              </a:rPr>
              <a:t>Selenium is a tool used to automate web browser. Primarily it was used to automate web browser testing but now a days people use it just to automate web browser.</a:t>
            </a:r>
            <a:endParaRPr lang="en-IN" b="0" dirty="0">
              <a:effectLs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d066525db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5d066525db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IN" sz="1100" b="0" i="0" u="none" strike="noStrike" cap="none" dirty="0">
                <a:solidFill>
                  <a:srgbClr val="000000"/>
                </a:solidFill>
                <a:effectLst/>
                <a:latin typeface="Arial"/>
                <a:ea typeface="Arial"/>
                <a:cs typeface="Arial"/>
                <a:sym typeface="Arial"/>
              </a:rPr>
              <a:t>Selenium have many programming language supporters just like Indian Cricket Team. So you can automate web browser using selenium in any of this language.</a:t>
            </a:r>
            <a:endParaRPr lang="en-IN" b="0" dirty="0">
              <a:effectLs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d066525db_3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d066525db_3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IN" sz="1100" b="0" i="0" u="none" strike="noStrike" cap="none" dirty="0">
                <a:solidFill>
                  <a:srgbClr val="000000"/>
                </a:solidFill>
                <a:effectLst/>
                <a:latin typeface="Arial"/>
                <a:ea typeface="Arial"/>
                <a:cs typeface="Arial"/>
                <a:sym typeface="Arial"/>
              </a:rPr>
              <a:t>Now let’s talk about different types of web </a:t>
            </a:r>
            <a:r>
              <a:rPr lang="en-IN" sz="1100" b="0" i="0" u="none" strike="noStrike" cap="none" dirty="0" err="1">
                <a:solidFill>
                  <a:srgbClr val="000000"/>
                </a:solidFill>
                <a:effectLst/>
                <a:latin typeface="Arial"/>
                <a:ea typeface="Arial"/>
                <a:cs typeface="Arial"/>
                <a:sym typeface="Arial"/>
              </a:rPr>
              <a:t>scraping.The</a:t>
            </a:r>
            <a:r>
              <a:rPr lang="en-IN" sz="1100" b="0" i="0" u="none" strike="noStrike" cap="none" dirty="0">
                <a:solidFill>
                  <a:srgbClr val="000000"/>
                </a:solidFill>
                <a:effectLst/>
                <a:latin typeface="Arial"/>
                <a:ea typeface="Arial"/>
                <a:cs typeface="Arial"/>
                <a:sym typeface="Arial"/>
              </a:rPr>
              <a:t> first one is Static web Scraping. All the website with articles are usually static. So using Selenium, we can download the whole webpage, including tags, images, text, everything on the webpage. Over here </a:t>
            </a:r>
            <a:r>
              <a:rPr lang="en-IN" sz="1100" b="0" i="0" u="none" strike="noStrike" cap="none" dirty="0" err="1">
                <a:solidFill>
                  <a:srgbClr val="000000"/>
                </a:solidFill>
                <a:effectLst/>
                <a:latin typeface="Arial"/>
                <a:ea typeface="Arial"/>
                <a:cs typeface="Arial"/>
                <a:sym typeface="Arial"/>
              </a:rPr>
              <a:t>javascript</a:t>
            </a:r>
            <a:r>
              <a:rPr lang="en-IN" sz="1100" b="0" i="0" u="none" strike="noStrike" cap="none" dirty="0">
                <a:solidFill>
                  <a:srgbClr val="000000"/>
                </a:solidFill>
                <a:effectLst/>
                <a:latin typeface="Arial"/>
                <a:ea typeface="Arial"/>
                <a:cs typeface="Arial"/>
                <a:sym typeface="Arial"/>
              </a:rPr>
              <a:t> and browser are not involved. There are other library which can do the static web scraping like </a:t>
            </a:r>
            <a:r>
              <a:rPr lang="en-IN" sz="1100" b="0" i="0" u="none" strike="noStrike" cap="none" dirty="0" err="1">
                <a:solidFill>
                  <a:srgbClr val="000000"/>
                </a:solidFill>
                <a:effectLst/>
                <a:latin typeface="Arial"/>
                <a:ea typeface="Arial"/>
                <a:cs typeface="Arial"/>
                <a:sym typeface="Arial"/>
              </a:rPr>
              <a:t>beautifulsoup</a:t>
            </a:r>
            <a:r>
              <a:rPr lang="en-IN" sz="1100" b="0" i="0" u="none" strike="noStrike" cap="none" dirty="0">
                <a:solidFill>
                  <a:srgbClr val="000000"/>
                </a:solidFill>
                <a:effectLst/>
                <a:latin typeface="Arial"/>
                <a:ea typeface="Arial"/>
                <a:cs typeface="Arial"/>
                <a:sym typeface="Arial"/>
              </a:rPr>
              <a:t> and </a:t>
            </a:r>
            <a:r>
              <a:rPr lang="en-IN" sz="1100" b="0" i="0" u="none" strike="noStrike" cap="none" dirty="0" err="1">
                <a:solidFill>
                  <a:srgbClr val="000000"/>
                </a:solidFill>
                <a:effectLst/>
                <a:latin typeface="Arial"/>
                <a:ea typeface="Arial"/>
                <a:cs typeface="Arial"/>
                <a:sym typeface="Arial"/>
              </a:rPr>
              <a:t>scrapy</a:t>
            </a:r>
            <a:r>
              <a:rPr lang="en-IN" sz="1100" b="0" i="0" u="none" strike="noStrike" cap="none" dirty="0">
                <a:solidFill>
                  <a:srgbClr val="000000"/>
                </a:solidFill>
                <a:effectLst/>
                <a:latin typeface="Arial"/>
                <a:ea typeface="Arial"/>
                <a:cs typeface="Arial"/>
                <a:sym typeface="Arial"/>
              </a:rPr>
              <a:t>. But what makes selenium different its competitors ?</a:t>
            </a:r>
            <a:endParaRPr lang="en-IN" b="0" dirty="0">
              <a:effectLs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d066525db_3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d066525db_3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d066525db_3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5d066525db_3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IN" sz="1100" b="0" i="0" u="none" strike="noStrike" cap="none" dirty="0">
                <a:solidFill>
                  <a:srgbClr val="000000"/>
                </a:solidFill>
                <a:effectLst/>
                <a:latin typeface="Arial"/>
                <a:ea typeface="Arial"/>
                <a:cs typeface="Arial"/>
                <a:sym typeface="Arial"/>
              </a:rPr>
              <a:t>The answer is Dynamic web scraping. When the word dynamic word comes into picture, along with it JavaScript and Browser also comes into picture. So using selenium you can…...yea but take precautions, check </a:t>
            </a:r>
            <a:r>
              <a:rPr lang="en-IN" sz="1100" b="0" i="0" u="none" strike="noStrike" cap="none" dirty="0" err="1">
                <a:solidFill>
                  <a:srgbClr val="000000"/>
                </a:solidFill>
                <a:effectLst/>
                <a:latin typeface="Arial"/>
                <a:ea typeface="Arial"/>
                <a:cs typeface="Arial"/>
                <a:sym typeface="Arial"/>
              </a:rPr>
              <a:t>wheather</a:t>
            </a:r>
            <a:r>
              <a:rPr lang="en-IN" sz="1100" b="0" i="0" u="none" strike="noStrike" cap="none" dirty="0">
                <a:solidFill>
                  <a:srgbClr val="000000"/>
                </a:solidFill>
                <a:effectLst/>
                <a:latin typeface="Arial"/>
                <a:ea typeface="Arial"/>
                <a:cs typeface="Arial"/>
                <a:sym typeface="Arial"/>
              </a:rPr>
              <a:t> scraping a particular website is legal or not. If its illegal then you have to spend some time in jail or pay money.</a:t>
            </a:r>
          </a:p>
          <a:p>
            <a:pPr rtl="0"/>
            <a:endParaRPr lang="en-IN" sz="1100" b="0" i="0" u="none" strike="noStrike" cap="none" dirty="0">
              <a:solidFill>
                <a:srgbClr val="000000"/>
              </a:solidFill>
              <a:effectLst/>
              <a:latin typeface="Arial"/>
              <a:cs typeface="Arial"/>
              <a:sym typeface="Arial"/>
            </a:endParaRPr>
          </a:p>
          <a:p>
            <a:pPr rtl="0"/>
            <a:r>
              <a:rPr lang="en-IN" sz="1100" b="0" i="0" u="none" strike="noStrike" cap="none" dirty="0">
                <a:solidFill>
                  <a:srgbClr val="000000"/>
                </a:solidFill>
                <a:effectLst/>
                <a:latin typeface="Arial"/>
                <a:cs typeface="Arial"/>
                <a:sym typeface="Arial"/>
              </a:rPr>
              <a:t>After hearing this, if you are planning something something evil to scrap someone’s personal data, then check it out whether it would be legal to scrap data from the website or not. If its illegal and you try to scrap and get caught, you might have to spend some time in jail or pay money. So take care about it.</a:t>
            </a:r>
            <a:endParaRPr lang="en-IN" b="0" dirty="0">
              <a:effectLs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d066525db_3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d066525db_3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IN" sz="1100" b="0" i="0" u="none" strike="noStrike" cap="none" dirty="0">
                <a:solidFill>
                  <a:srgbClr val="000000"/>
                </a:solidFill>
                <a:effectLst/>
                <a:latin typeface="Arial"/>
                <a:ea typeface="Arial"/>
                <a:cs typeface="Arial"/>
                <a:sym typeface="Arial"/>
              </a:rPr>
              <a:t>Now lets see where we have used selenium in our project. The whole process from starting </a:t>
            </a:r>
            <a:r>
              <a:rPr lang="en-IN" sz="1100" b="0" i="0" u="none" strike="noStrike" cap="none" dirty="0" err="1">
                <a:solidFill>
                  <a:srgbClr val="000000"/>
                </a:solidFill>
                <a:effectLst/>
                <a:latin typeface="Arial"/>
                <a:ea typeface="Arial"/>
                <a:cs typeface="Arial"/>
                <a:sym typeface="Arial"/>
              </a:rPr>
              <a:t>youtube</a:t>
            </a:r>
            <a:r>
              <a:rPr lang="en-IN" sz="1100" b="0" i="0" u="none" strike="noStrike" cap="none" dirty="0">
                <a:solidFill>
                  <a:srgbClr val="000000"/>
                </a:solidFill>
                <a:effectLst/>
                <a:latin typeface="Arial"/>
                <a:ea typeface="Arial"/>
                <a:cs typeface="Arial"/>
                <a:sym typeface="Arial"/>
              </a:rPr>
              <a:t> video to scraping relevant data. So once the script starts running, you can sit aside and slip some coffee.</a:t>
            </a:r>
            <a:endParaRPr lang="en-IN" b="0" dirty="0">
              <a:effectLs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5d066525db_3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5d066525db_3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IN" sz="1100" b="0" i="0" u="none" strike="noStrike" cap="none" dirty="0">
                <a:solidFill>
                  <a:srgbClr val="000000"/>
                </a:solidFill>
                <a:effectLst/>
                <a:latin typeface="Arial"/>
                <a:ea typeface="Arial"/>
                <a:cs typeface="Arial"/>
                <a:sym typeface="Arial"/>
              </a:rPr>
              <a:t>So when the video starts, the live chats won’t appear. The video progress bar needs to be at the end to get all the live chats.</a:t>
            </a:r>
            <a:endParaRPr lang="en-IN" b="0" dirty="0">
              <a:effectLs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5d066525db_3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5d066525db_3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IN" sz="1100" b="0" i="0" u="none" strike="noStrike" cap="none" dirty="0">
                <a:solidFill>
                  <a:srgbClr val="000000"/>
                </a:solidFill>
                <a:effectLst/>
                <a:latin typeface="Arial"/>
                <a:ea typeface="Arial"/>
                <a:cs typeface="Arial"/>
                <a:sym typeface="Arial"/>
              </a:rPr>
              <a:t>So we move to the end of the video. The live chats are in different </a:t>
            </a:r>
            <a:r>
              <a:rPr lang="en-IN" sz="1100" b="0" i="0" u="none" strike="noStrike" cap="none" dirty="0" err="1">
                <a:solidFill>
                  <a:srgbClr val="000000"/>
                </a:solidFill>
                <a:effectLst/>
                <a:latin typeface="Arial"/>
                <a:ea typeface="Arial"/>
                <a:cs typeface="Arial"/>
                <a:sym typeface="Arial"/>
              </a:rPr>
              <a:t>iframe</a:t>
            </a:r>
            <a:r>
              <a:rPr lang="en-IN" sz="1100" b="0" i="0" u="none" strike="noStrike" cap="none" dirty="0">
                <a:solidFill>
                  <a:srgbClr val="000000"/>
                </a:solidFill>
                <a:effectLst/>
                <a:latin typeface="Arial"/>
                <a:ea typeface="Arial"/>
                <a:cs typeface="Arial"/>
                <a:sym typeface="Arial"/>
              </a:rPr>
              <a:t>. So we move from main </a:t>
            </a:r>
            <a:r>
              <a:rPr lang="en-IN" sz="1100" b="0" i="0" u="none" strike="noStrike" cap="none" dirty="0" err="1">
                <a:solidFill>
                  <a:srgbClr val="000000"/>
                </a:solidFill>
                <a:effectLst/>
                <a:latin typeface="Arial"/>
                <a:ea typeface="Arial"/>
                <a:cs typeface="Arial"/>
                <a:sym typeface="Arial"/>
              </a:rPr>
              <a:t>iframe</a:t>
            </a:r>
            <a:r>
              <a:rPr lang="en-IN" sz="1100" b="0" i="0" u="none" strike="noStrike" cap="none" dirty="0">
                <a:solidFill>
                  <a:srgbClr val="000000"/>
                </a:solidFill>
                <a:effectLst/>
                <a:latin typeface="Arial"/>
                <a:ea typeface="Arial"/>
                <a:cs typeface="Arial"/>
                <a:sym typeface="Arial"/>
              </a:rPr>
              <a:t> to the sub </a:t>
            </a:r>
            <a:r>
              <a:rPr lang="en-IN" sz="1100" b="0" i="0" u="none" strike="noStrike" cap="none" dirty="0" err="1">
                <a:solidFill>
                  <a:srgbClr val="000000"/>
                </a:solidFill>
                <a:effectLst/>
                <a:latin typeface="Arial"/>
                <a:ea typeface="Arial"/>
                <a:cs typeface="Arial"/>
                <a:sym typeface="Arial"/>
              </a:rPr>
              <a:t>iframe</a:t>
            </a:r>
            <a:r>
              <a:rPr lang="en-IN" sz="1100" b="0" i="0" u="none" strike="noStrike" cap="none" dirty="0">
                <a:solidFill>
                  <a:srgbClr val="000000"/>
                </a:solidFill>
                <a:effectLst/>
                <a:latin typeface="Arial"/>
                <a:ea typeface="Arial"/>
                <a:cs typeface="Arial"/>
                <a:sym typeface="Arial"/>
              </a:rPr>
              <a:t> and extract the page source. Then we just have to find where the chat is located in the parse tree and extract them.</a:t>
            </a:r>
            <a:endParaRPr lang="en-IN" b="0" dirty="0">
              <a:effectLs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d066525db_3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d066525db_3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IN" b="0" dirty="0">
                <a:effectLst/>
              </a:rPr>
              <a:t>Here is the result. This is how we used selenium to extract YouTube live chat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5d000d905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5d000d905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this is actually a recurrent neural network.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5d066525db_3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5d066525db_3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project’s aim is to segregate operational non-operational queries. Operational queries are the ones which are regarding glitches in communication channel between student and instructor. An example would be “Video is not visible”, “Can you hear me!?” etc. Non-operational queries are the one’s regarding academic doubts.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d05d8668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d05d866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it do? Well, it takes a sentence and predicts the probability of that sentence being a question. Now the easiest way to go about it would be a question mark</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d05d8668a_3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d05d8668a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have a question mark. The sentence is a question. But what if there is no question mark. That is the question to be addressed(pun intended)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d05d8668a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d05d8668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use something called a neural network, specifically a recurrent neural network. Now, what is that? We will get to that in a minute. Here is what the question classifier if expanded would like . The sentence undergoes something called preprocessing and is passed through this wierd layers of balls and voila, you have the probability that the sentence is a question or not . We will go through what this  quote preprocessing unquote and these layers of wierd balls mean one by one. Let’s start with pre-processing</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d05d8668a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d05d8668a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 So, what we do in preprocessing is. Well first we take out those words which mean nothing to us. Like how you process sentences. You keep the important part and leave the rest  . But we have to be carefull to not remove those words which might help in finding out if the given sentence is a question. Like wh words , question marks , etc. </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r>
              <a:rPr lang="en">
                <a:solidFill>
                  <a:schemeClr val="dk2"/>
                </a:solidFill>
              </a:rPr>
              <a:t>. It’s called “pre” proccessing because that’s what you do before processing. See, such smart people!.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d05d8668a_3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d05d8668a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initial problem is how will a computer process a sentence . If you would have given it a number , it can do wonders with it.  How will it possibly understand what the sentence means!?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d05d8668a_3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d05d8668a_3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what we do in layer 1.  We convert this sentence into numbers in a very ingenious way. We use something called glove vectors. These are no way related to the kitchen mittens. These stand for Global vectors. Basically glove vectors map most of the common words in english to a vector space in which similar words have similar values. Now this image may be quite misleading because it is in 2 dimensional, the vector space we used was 100 dimensional. You start imagining that and heads will start literally exploding. But this vector space is so beautiful that an operation like king - man + woman will give you queen. Kudos to christopher manning and his team who developed this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5d05d8668a_3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5d05d8668a_3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 Now coming to the second layer. This is the most significant part of the neural network.. This is the part which learns what a question is and what is not. I wont go in the details because of time constraints but what is basically does it , it iterates and learns over time if a sentence is a question or not. This analogy has been the standard, so i’ll state it here too. It’s how humans learn. You see an image you have never seen before, you guess what it is . This is a random guess. Then a friend tells you you are wrong and corrects you. You correct yourself. Now the next time you are asked, you have a better idea what the image is.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d05d8668a_3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5d05d8668a_3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Coming to this last neurons. These are there to convert our results into probabilities. The first neuron give you the probability of the sentence being a question and the other gives you the probability of a sentence not being a question. There you have it. The question classifier is complete.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d000d905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d000d905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 So we have our questions now. We have to segregate operational and non-operational queries.The problem is operational and non-operational queries are semantically not very different so we cannot use the recurrent neural network we used for question classifier. Also, The training data which we are using is small . Due to these reasons, we use a model called naive bayes. It is simple ,fast and reliable.</a:t>
            </a:r>
            <a:endParaRPr/>
          </a:p>
          <a:p>
            <a:pPr marL="0" lvl="0" indent="0" algn="l" rtl="0">
              <a:spcBef>
                <a:spcPts val="0"/>
              </a:spcBef>
              <a:spcAft>
                <a:spcPts val="0"/>
              </a:spcAft>
              <a:buNone/>
            </a:pPr>
            <a:r>
              <a:rPr lang="en"/>
              <a:t>Naive bayes is a classification technique and uses probabilistic algorithms to predict the tag of a text.</a:t>
            </a:r>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5d066525db_3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5d066525db_3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looking at the model’s name it says it’s naive. If the model is naive , why use it?! </a:t>
            </a:r>
            <a:r>
              <a:rPr lang="en" dirty="0" err="1"/>
              <a:t>THe</a:t>
            </a:r>
            <a:r>
              <a:rPr lang="en" dirty="0"/>
              <a:t> naive term is actually because of the simplicity of the algorithm’s technique. We assume that each word in a sentence is independent of other ones. .</a:t>
            </a:r>
            <a:r>
              <a:rPr lang="en" dirty="0" err="1"/>
              <a:t>THink</a:t>
            </a:r>
            <a:r>
              <a:rPr lang="en" dirty="0"/>
              <a:t> about </a:t>
            </a:r>
            <a:r>
              <a:rPr lang="en" dirty="0" err="1"/>
              <a:t>it.Most</a:t>
            </a:r>
            <a:r>
              <a:rPr lang="en" dirty="0"/>
              <a:t> of the sentences having the word “good” in them are positive sentences! And “bad” in them are negative sentences.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d066525db_3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d066525db_3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Why r we doing this? We are working on A-view videos and chat messages.A-view is a multi-platform e-learning solution which allows the instructor to interact with students through live audio videos. Segregating operational queries from these a-view videos and chats will help us to know which remote center is facing more system servicing problems and these can be rectified also non-operational will let us know on which subject student is facing difficulty. By improving the system connectivity  the student can access the a-view videos easily without any disturbance.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d00ae4585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d00ae4585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There are three types of Naive Bayes : Gaussian ,Multinomial and Bernoulli.</a:t>
            </a:r>
            <a:endParaRPr dirty="0"/>
          </a:p>
          <a:p>
            <a:pPr marL="0" lvl="0" indent="0" algn="l" rtl="0">
              <a:spcBef>
                <a:spcPts val="0"/>
              </a:spcBef>
              <a:spcAft>
                <a:spcPts val="0"/>
              </a:spcAft>
              <a:buNone/>
            </a:pPr>
            <a:r>
              <a:rPr lang="en" dirty="0"/>
              <a:t>Gaussian Naive Bayes is used for classification when the features used for predicting take a continuous value.</a:t>
            </a:r>
            <a:endParaRPr dirty="0"/>
          </a:p>
          <a:p>
            <a:pPr marL="0" lvl="0" indent="0" algn="l" rtl="0">
              <a:spcBef>
                <a:spcPts val="0"/>
              </a:spcBef>
              <a:spcAft>
                <a:spcPts val="0"/>
              </a:spcAft>
              <a:buNone/>
            </a:pPr>
            <a:r>
              <a:rPr lang="en" dirty="0"/>
              <a:t>Multinomial Naive Bayes is used when predictors take discrete value .</a:t>
            </a:r>
          </a:p>
          <a:p>
            <a:pPr marL="0" lvl="0" indent="0" algn="l" rtl="0">
              <a:spcBef>
                <a:spcPts val="0"/>
              </a:spcBef>
              <a:spcAft>
                <a:spcPts val="0"/>
              </a:spcAft>
              <a:buNone/>
            </a:pPr>
            <a:r>
              <a:rPr lang="en" dirty="0"/>
              <a:t>They perform </a:t>
            </a:r>
            <a:r>
              <a:rPr lang="en" dirty="0" err="1"/>
              <a:t>pret</a:t>
            </a:r>
            <a:r>
              <a:rPr lang="en-IN" dirty="0"/>
              <a:t>t</a:t>
            </a:r>
            <a:r>
              <a:rPr lang="en" dirty="0"/>
              <a:t>y well on text classification</a:t>
            </a:r>
          </a:p>
          <a:p>
            <a:pPr marL="0" lvl="0" indent="0" algn="l" rtl="0">
              <a:spcBef>
                <a:spcPts val="0"/>
              </a:spcBef>
              <a:spcAft>
                <a:spcPts val="0"/>
              </a:spcAft>
              <a:buNone/>
            </a:pPr>
            <a:r>
              <a:rPr lang="en" dirty="0"/>
              <a:t>The main feature used is frequency of words in the document.</a:t>
            </a:r>
            <a:endParaRPr dirty="0"/>
          </a:p>
          <a:p>
            <a:pPr marL="0" lvl="0" indent="0" algn="l" rtl="0">
              <a:spcBef>
                <a:spcPts val="0"/>
              </a:spcBef>
              <a:spcAft>
                <a:spcPts val="0"/>
              </a:spcAft>
              <a:buNone/>
            </a:pPr>
            <a:r>
              <a:rPr lang="en" dirty="0"/>
              <a:t>Bernoulli is same as Multinomial but it uses Binary frequency instead of term frequency.</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cb9a0b074_1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cb9a0b07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coming to the implementation of Naive Bayes.We have used Multinomial Naive Bayes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cb9a0b074_1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cb9a0b07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taken input in the form of a csv file contains 8-9 columns out of which only 2 are important :</a:t>
            </a:r>
            <a:endParaRPr/>
          </a:p>
          <a:p>
            <a:pPr marL="0" lvl="0" indent="0" algn="l" rtl="0">
              <a:spcBef>
                <a:spcPts val="0"/>
              </a:spcBef>
              <a:spcAft>
                <a:spcPts val="0"/>
              </a:spcAft>
              <a:buNone/>
            </a:pPr>
            <a:r>
              <a:rPr lang="en"/>
              <a:t>Sentences :It contains chats of the students </a:t>
            </a:r>
            <a:endParaRPr/>
          </a:p>
          <a:p>
            <a:pPr marL="0" lvl="0" indent="0" algn="l" rtl="0">
              <a:spcBef>
                <a:spcPts val="0"/>
              </a:spcBef>
              <a:spcAft>
                <a:spcPts val="0"/>
              </a:spcAft>
              <a:buNone/>
            </a:pPr>
            <a:r>
              <a:rPr lang="en"/>
              <a:t>Label:It contains the label corresponding to a sentence.</a:t>
            </a:r>
            <a:endParaRPr/>
          </a:p>
          <a:p>
            <a:pPr marL="0" lvl="0" indent="0" algn="l" rtl="0">
              <a:spcBef>
                <a:spcPts val="0"/>
              </a:spcBef>
              <a:spcAft>
                <a:spcPts val="0"/>
              </a:spcAft>
              <a:buNone/>
            </a:pPr>
            <a:r>
              <a:rPr lang="en"/>
              <a:t>        N for non-operational sentence and</a:t>
            </a:r>
            <a:endParaRPr/>
          </a:p>
          <a:p>
            <a:pPr marL="0" lvl="0" indent="0" algn="l" rtl="0">
              <a:spcBef>
                <a:spcPts val="0"/>
              </a:spcBef>
              <a:spcAft>
                <a:spcPts val="0"/>
              </a:spcAft>
              <a:buNone/>
            </a:pPr>
            <a:r>
              <a:rPr lang="en"/>
              <a:t>        O for operational sentence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e965474a9_3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e965474a9_3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Mayank has already explained the importance of Pre Processing ,I would like to use that analogy in Naive Bayes .</a:t>
            </a:r>
            <a:endParaRPr/>
          </a:p>
          <a:p>
            <a:pPr marL="0" lvl="0" indent="0" algn="l" rtl="0">
              <a:spcBef>
                <a:spcPts val="0"/>
              </a:spcBef>
              <a:spcAft>
                <a:spcPts val="0"/>
              </a:spcAft>
              <a:buNone/>
            </a:pPr>
            <a:r>
              <a:rPr lang="en"/>
              <a:t>We pass the sentences through Count Vectorizer which tokenizes them and converts the corpus into a more manageable form.</a:t>
            </a:r>
            <a:endParaRPr/>
          </a:p>
          <a:p>
            <a:pPr marL="0" lvl="0" indent="0" algn="l" rtl="0">
              <a:spcBef>
                <a:spcPts val="0"/>
              </a:spcBef>
              <a:spcAft>
                <a:spcPts val="0"/>
              </a:spcAft>
              <a:buNone/>
            </a:pPr>
            <a:endParaRPr/>
          </a:p>
          <a:p>
            <a:pPr marL="0" lvl="0" indent="0" algn="l" rtl="0">
              <a:spcBef>
                <a:spcPts val="0"/>
              </a:spcBef>
              <a:spcAft>
                <a:spcPts val="0"/>
              </a:spcAft>
              <a:buNone/>
            </a:pPr>
            <a:endParaRPr sz="1800">
              <a:solidFill>
                <a:schemeClr val="dk2"/>
              </a:solidFill>
              <a:latin typeface="Lato"/>
              <a:ea typeface="Lato"/>
              <a:cs typeface="Lato"/>
              <a:sym typeface="Lato"/>
            </a:endParaRPr>
          </a:p>
          <a:p>
            <a:pPr marL="0" lvl="0" indent="0" algn="l" rtl="0">
              <a:spcBef>
                <a:spcPts val="0"/>
              </a:spcBef>
              <a:spcAft>
                <a:spcPts val="0"/>
              </a:spcAft>
              <a:buNone/>
            </a:pPr>
            <a:r>
              <a:rPr lang="en">
                <a:solidFill>
                  <a:srgbClr val="1D1F22"/>
                </a:solidFill>
                <a:highlight>
                  <a:srgbClr val="FFFFFF"/>
                </a:highlight>
              </a:rPr>
              <a:t>The goal of using tf-idf is to scale down the impact of tokens that occur very frequently in a given corpus and that are hence empirically less informative than features that o</a:t>
            </a:r>
            <a:r>
              <a:rPr lang="en"/>
              <a:t>Then the sentences are passed through TF-IDF tRANSFORMER which stands for (  </a:t>
            </a:r>
            <a:r>
              <a:rPr lang="en" sz="1800">
                <a:solidFill>
                  <a:schemeClr val="dk2"/>
                </a:solidFill>
                <a:latin typeface="Lato"/>
                <a:ea typeface="Lato"/>
                <a:cs typeface="Lato"/>
                <a:sym typeface="Lato"/>
              </a:rPr>
              <a:t>Term-frequency times inverse document frequency).</a:t>
            </a:r>
            <a:r>
              <a:rPr lang="en">
                <a:solidFill>
                  <a:srgbClr val="1D1F22"/>
                </a:solidFill>
                <a:highlight>
                  <a:srgbClr val="FFFFFF"/>
                </a:highlight>
              </a:rPr>
              <a:t>ccur in a small fraction of the training corpus.</a:t>
            </a:r>
            <a:endParaRPr sz="1800">
              <a:solidFill>
                <a:schemeClr val="dk2"/>
              </a:solidFill>
              <a:latin typeface="Lato"/>
              <a:ea typeface="Lato"/>
              <a:cs typeface="Lato"/>
              <a:sym typeface="La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d05d8668a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d05d8668a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Since now we know how naive bayes works and we will see how it classifies sentences as operational and non operational.</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d05d8668a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d05d8668a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5d05d8668a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5d05d8668a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train deep speech model on more Indian accent data to get better results </a:t>
            </a:r>
          </a:p>
          <a:p>
            <a:pPr marL="0" lvl="0" indent="0" algn="l" rtl="0">
              <a:spcBef>
                <a:spcPts val="0"/>
              </a:spcBef>
              <a:spcAft>
                <a:spcPts val="0"/>
              </a:spcAft>
              <a:buNone/>
            </a:pPr>
            <a:r>
              <a:rPr lang="en-US" dirty="0"/>
              <a:t>And we can also find which remote </a:t>
            </a:r>
            <a:r>
              <a:rPr lang="en-US" dirty="0" err="1"/>
              <a:t>centres</a:t>
            </a:r>
            <a:r>
              <a:rPr lang="en-US" dirty="0"/>
              <a:t> need more equipment maintenance by seeing the number of operational queries asked in that </a:t>
            </a:r>
            <a:r>
              <a:rPr lang="en-US" dirty="0" err="1"/>
              <a:t>centre</a:t>
            </a:r>
            <a:r>
              <a:rPr lang="en-US" dirty="0"/>
              <a:t>.</a:t>
            </a:r>
          </a:p>
          <a:p>
            <a:pPr marL="0" lvl="0" indent="0" algn="l" rtl="0">
              <a:spcBef>
                <a:spcPts val="0"/>
              </a:spcBef>
              <a:spcAft>
                <a:spcPts val="0"/>
              </a:spcAft>
              <a:buNone/>
            </a:pPr>
            <a:r>
              <a:rPr lang="en-US" dirty="0"/>
              <a:t>In A-View system log and chat files were overwritten ,in future if they are saved instead of being overwritten this pipeline can be used for  better analysis . </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d066525db_4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5d066525db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d0b07022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d0b07022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f2bcb212d63de67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f2bcb212d63de6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d066525db_3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d066525db_3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achieved this by building a pipeline.There are three inputs that are video,chat messages and youtube link. We have used Selenium  to extract youtube chats from youtube link. Several softwares are tried to convert speech to text. Now, these list of sentences are passed thorugh a question classifier which extracts questions. Finally,Naive Bayes Classifier is used to predict the question whether it is operational or non-operational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b9a0b074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b9a0b074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d03426098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d0342609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d03426098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d0342609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d03426098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d0342609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4.png"/><Relationship Id="rId4" Type="http://schemas.openxmlformats.org/officeDocument/2006/relationships/image" Target="../media/image25.png"/><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39.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0.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125" y="630225"/>
            <a:ext cx="9144000" cy="70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Data Analytics Pipeline for A-VIEW System</a:t>
            </a:r>
            <a:endParaRPr sz="3200"/>
          </a:p>
        </p:txBody>
      </p:sp>
      <p:pic>
        <p:nvPicPr>
          <p:cNvPr id="73" name="Google Shape;73;p13"/>
          <p:cNvPicPr preferRelativeResize="0"/>
          <p:nvPr/>
        </p:nvPicPr>
        <p:blipFill>
          <a:blip r:embed="rId3">
            <a:alphaModFix/>
          </a:blip>
          <a:stretch>
            <a:fillRect/>
          </a:stretch>
        </p:blipFill>
        <p:spPr>
          <a:xfrm>
            <a:off x="3510712" y="1456350"/>
            <a:ext cx="1981613" cy="1920950"/>
          </a:xfrm>
          <a:prstGeom prst="rect">
            <a:avLst/>
          </a:prstGeom>
          <a:noFill/>
          <a:ln>
            <a:noFill/>
          </a:ln>
        </p:spPr>
      </p:pic>
      <p:sp>
        <p:nvSpPr>
          <p:cNvPr id="74" name="Google Shape;74;p13"/>
          <p:cNvSpPr txBox="1"/>
          <p:nvPr/>
        </p:nvSpPr>
        <p:spPr>
          <a:xfrm>
            <a:off x="898925" y="3316650"/>
            <a:ext cx="7477800" cy="128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400">
              <a:solidFill>
                <a:srgbClr val="FFFFFF"/>
              </a:solidFill>
              <a:latin typeface="Raleway"/>
              <a:ea typeface="Raleway"/>
              <a:cs typeface="Raleway"/>
              <a:sym typeface="Raleway"/>
            </a:endParaRPr>
          </a:p>
          <a:p>
            <a:pPr marL="0" lvl="0" indent="0" algn="ctr" rtl="0">
              <a:spcBef>
                <a:spcPts val="0"/>
              </a:spcBef>
              <a:spcAft>
                <a:spcPts val="0"/>
              </a:spcAft>
              <a:buNone/>
            </a:pPr>
            <a:r>
              <a:rPr lang="en" sz="2400" b="1">
                <a:solidFill>
                  <a:srgbClr val="FFFFFF"/>
                </a:solidFill>
                <a:latin typeface="Raleway"/>
                <a:ea typeface="Raleway"/>
                <a:cs typeface="Raleway"/>
                <a:sym typeface="Raleway"/>
              </a:rPr>
              <a:t>Ekalavya Summer Internship 2019</a:t>
            </a:r>
            <a:endParaRPr sz="2400" b="1">
              <a:solidFill>
                <a:srgbClr val="FFFFFF"/>
              </a:solidFill>
              <a:latin typeface="Raleway"/>
              <a:ea typeface="Raleway"/>
              <a:cs typeface="Raleway"/>
              <a:sym typeface="Raleway"/>
            </a:endParaRPr>
          </a:p>
          <a:p>
            <a:pPr marL="0" lvl="0" indent="0" algn="ctr" rtl="0">
              <a:spcBef>
                <a:spcPts val="0"/>
              </a:spcBef>
              <a:spcAft>
                <a:spcPts val="0"/>
              </a:spcAft>
              <a:buClr>
                <a:schemeClr val="dk2"/>
              </a:buClr>
              <a:buSzPts val="1100"/>
              <a:buFont typeface="Arial"/>
              <a:buNone/>
            </a:pPr>
            <a:r>
              <a:rPr lang="en" sz="2400" b="1">
                <a:solidFill>
                  <a:schemeClr val="lt1"/>
                </a:solidFill>
                <a:latin typeface="Lato"/>
                <a:ea typeface="Lato"/>
                <a:cs typeface="Lato"/>
                <a:sym typeface="Lato"/>
              </a:rPr>
              <a:t>Mentor: Ms. Sukla Nag</a:t>
            </a:r>
            <a:endParaRPr b="1">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2"/>
          <p:cNvSpPr txBox="1">
            <a:spLocks noGrp="1"/>
          </p:cNvSpPr>
          <p:nvPr>
            <p:ph type="title"/>
          </p:nvPr>
        </p:nvSpPr>
        <p:spPr>
          <a:xfrm>
            <a:off x="283100" y="207825"/>
            <a:ext cx="4189500" cy="8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Proprietary Services</a:t>
            </a:r>
            <a:endParaRPr sz="3000"/>
          </a:p>
        </p:txBody>
      </p:sp>
      <p:pic>
        <p:nvPicPr>
          <p:cNvPr id="143" name="Google Shape;143;p22"/>
          <p:cNvPicPr preferRelativeResize="0"/>
          <p:nvPr/>
        </p:nvPicPr>
        <p:blipFill>
          <a:blip r:embed="rId3">
            <a:alphaModFix/>
          </a:blip>
          <a:stretch>
            <a:fillRect/>
          </a:stretch>
        </p:blipFill>
        <p:spPr>
          <a:xfrm>
            <a:off x="341175" y="1329525"/>
            <a:ext cx="3697551" cy="3761850"/>
          </a:xfrm>
          <a:prstGeom prst="rect">
            <a:avLst/>
          </a:prstGeom>
          <a:noFill/>
          <a:ln>
            <a:noFill/>
          </a:ln>
        </p:spPr>
      </p:pic>
      <p:pic>
        <p:nvPicPr>
          <p:cNvPr id="144" name="Google Shape;144;p22" descr="Piece of duct tape sticking a note to the slide"/>
          <p:cNvPicPr preferRelativeResize="0"/>
          <p:nvPr/>
        </p:nvPicPr>
        <p:blipFill rotWithShape="1">
          <a:blip r:embed="rId4">
            <a:alphaModFix/>
          </a:blip>
          <a:srcRect l="9244" t="5926" r="2118" b="10011"/>
          <a:stretch/>
        </p:blipFill>
        <p:spPr>
          <a:xfrm rot="154828">
            <a:off x="1088200" y="1179851"/>
            <a:ext cx="2072000" cy="736050"/>
          </a:xfrm>
          <a:prstGeom prst="rect">
            <a:avLst/>
          </a:prstGeom>
          <a:noFill/>
          <a:ln>
            <a:noFill/>
          </a:ln>
        </p:spPr>
      </p:pic>
      <p:sp>
        <p:nvSpPr>
          <p:cNvPr id="145" name="Google Shape;145;p22"/>
          <p:cNvSpPr txBox="1">
            <a:spLocks noGrp="1"/>
          </p:cNvSpPr>
          <p:nvPr>
            <p:ph type="body" idx="4294967295"/>
          </p:nvPr>
        </p:nvSpPr>
        <p:spPr>
          <a:xfrm>
            <a:off x="473500" y="1546500"/>
            <a:ext cx="3432900" cy="33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latin typeface="Raleway"/>
              <a:ea typeface="Raleway"/>
              <a:cs typeface="Raleway"/>
              <a:sym typeface="Raleway"/>
            </a:endParaRPr>
          </a:p>
          <a:p>
            <a:pPr marL="0" lvl="0" indent="0" algn="l" rtl="0">
              <a:spcBef>
                <a:spcPts val="1600"/>
              </a:spcBef>
              <a:spcAft>
                <a:spcPts val="0"/>
              </a:spcAft>
              <a:buNone/>
            </a:pPr>
            <a:endParaRPr sz="700" b="1">
              <a:solidFill>
                <a:srgbClr val="B45F06"/>
              </a:solidFill>
              <a:latin typeface="Raleway"/>
              <a:ea typeface="Raleway"/>
              <a:cs typeface="Raleway"/>
              <a:sym typeface="Raleway"/>
            </a:endParaRPr>
          </a:p>
          <a:p>
            <a:pPr marL="0" lvl="0" indent="0" algn="l" rtl="0">
              <a:spcBef>
                <a:spcPts val="1000"/>
              </a:spcBef>
              <a:spcAft>
                <a:spcPts val="0"/>
              </a:spcAft>
              <a:buNone/>
            </a:pPr>
            <a:endParaRPr sz="700" b="1">
              <a:solidFill>
                <a:srgbClr val="B45F06"/>
              </a:solidFill>
              <a:latin typeface="Raleway"/>
              <a:ea typeface="Raleway"/>
              <a:cs typeface="Raleway"/>
              <a:sym typeface="Raleway"/>
            </a:endParaRPr>
          </a:p>
          <a:p>
            <a:pPr marL="457200" lvl="0" indent="-330200" algn="l" rtl="0">
              <a:spcBef>
                <a:spcPts val="1000"/>
              </a:spcBef>
              <a:spcAft>
                <a:spcPts val="0"/>
              </a:spcAft>
              <a:buClr>
                <a:srgbClr val="B45F06"/>
              </a:buClr>
              <a:buSzPts val="1600"/>
              <a:buFont typeface="Raleway"/>
              <a:buChar char="➔"/>
            </a:pPr>
            <a:r>
              <a:rPr lang="en" sz="1600" b="1">
                <a:solidFill>
                  <a:srgbClr val="B45F06"/>
                </a:solidFill>
                <a:latin typeface="Raleway"/>
                <a:ea typeface="Raleway"/>
                <a:cs typeface="Raleway"/>
                <a:sym typeface="Raleway"/>
              </a:rPr>
              <a:t>Google API for Speech Recognition</a:t>
            </a:r>
            <a:endParaRPr sz="1600" b="1">
              <a:solidFill>
                <a:srgbClr val="B45F06"/>
              </a:solidFill>
              <a:latin typeface="Raleway"/>
              <a:ea typeface="Raleway"/>
              <a:cs typeface="Raleway"/>
              <a:sym typeface="Raleway"/>
            </a:endParaRPr>
          </a:p>
          <a:p>
            <a:pPr marL="0" lvl="0" indent="0" algn="l" rtl="0">
              <a:spcBef>
                <a:spcPts val="1000"/>
              </a:spcBef>
              <a:spcAft>
                <a:spcPts val="0"/>
              </a:spcAft>
              <a:buNone/>
            </a:pPr>
            <a:endParaRPr sz="100" b="1">
              <a:solidFill>
                <a:srgbClr val="B45F06"/>
              </a:solidFill>
              <a:latin typeface="Raleway"/>
              <a:ea typeface="Raleway"/>
              <a:cs typeface="Raleway"/>
              <a:sym typeface="Raleway"/>
            </a:endParaRPr>
          </a:p>
          <a:p>
            <a:pPr marL="457200" lvl="0" indent="-330200" algn="l" rtl="0">
              <a:spcBef>
                <a:spcPts val="1000"/>
              </a:spcBef>
              <a:spcAft>
                <a:spcPts val="0"/>
              </a:spcAft>
              <a:buClr>
                <a:srgbClr val="B45F06"/>
              </a:buClr>
              <a:buSzPts val="1600"/>
              <a:buFont typeface="Raleway"/>
              <a:buChar char="➔"/>
            </a:pPr>
            <a:r>
              <a:rPr lang="en" sz="1600" b="1">
                <a:solidFill>
                  <a:srgbClr val="B45F06"/>
                </a:solidFill>
                <a:latin typeface="Raleway"/>
                <a:ea typeface="Raleway"/>
                <a:cs typeface="Raleway"/>
                <a:sym typeface="Raleway"/>
              </a:rPr>
              <a:t>Gnani</a:t>
            </a:r>
            <a:endParaRPr sz="1600" b="1">
              <a:solidFill>
                <a:srgbClr val="B45F06"/>
              </a:solidFill>
              <a:latin typeface="Raleway"/>
              <a:ea typeface="Raleway"/>
              <a:cs typeface="Raleway"/>
              <a:sym typeface="Raleway"/>
            </a:endParaRPr>
          </a:p>
          <a:p>
            <a:pPr marL="0" lvl="0" indent="0" algn="l" rtl="0">
              <a:spcBef>
                <a:spcPts val="1000"/>
              </a:spcBef>
              <a:spcAft>
                <a:spcPts val="1000"/>
              </a:spcAft>
              <a:buNone/>
            </a:pPr>
            <a:endParaRPr sz="1200">
              <a:latin typeface="Raleway"/>
              <a:ea typeface="Raleway"/>
              <a:cs typeface="Raleway"/>
              <a:sym typeface="Raleway"/>
            </a:endParaRPr>
          </a:p>
        </p:txBody>
      </p:sp>
      <p:sp>
        <p:nvSpPr>
          <p:cNvPr id="146" name="Google Shape;146;p22"/>
          <p:cNvSpPr txBox="1"/>
          <p:nvPr/>
        </p:nvSpPr>
        <p:spPr>
          <a:xfrm>
            <a:off x="4617125" y="304725"/>
            <a:ext cx="4275900" cy="8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chemeClr val="accent5"/>
                </a:solidFill>
                <a:latin typeface="Raleway"/>
                <a:ea typeface="Raleway"/>
                <a:cs typeface="Raleway"/>
                <a:sym typeface="Raleway"/>
              </a:rPr>
              <a:t>Open Source Models</a:t>
            </a:r>
            <a:endParaRPr sz="3000" b="1">
              <a:solidFill>
                <a:schemeClr val="accent5"/>
              </a:solidFill>
              <a:latin typeface="Raleway"/>
              <a:ea typeface="Raleway"/>
              <a:cs typeface="Raleway"/>
              <a:sym typeface="Raleway"/>
            </a:endParaRPr>
          </a:p>
        </p:txBody>
      </p:sp>
      <p:pic>
        <p:nvPicPr>
          <p:cNvPr id="147" name="Google Shape;147;p22"/>
          <p:cNvPicPr preferRelativeResize="0"/>
          <p:nvPr/>
        </p:nvPicPr>
        <p:blipFill>
          <a:blip r:embed="rId3">
            <a:alphaModFix/>
          </a:blip>
          <a:stretch>
            <a:fillRect/>
          </a:stretch>
        </p:blipFill>
        <p:spPr>
          <a:xfrm>
            <a:off x="4800475" y="1329400"/>
            <a:ext cx="3697551" cy="3761850"/>
          </a:xfrm>
          <a:prstGeom prst="rect">
            <a:avLst/>
          </a:prstGeom>
          <a:noFill/>
          <a:ln>
            <a:noFill/>
          </a:ln>
        </p:spPr>
      </p:pic>
      <p:pic>
        <p:nvPicPr>
          <p:cNvPr id="148" name="Google Shape;148;p22" descr="Piece of duct tape sticking a note to the slide"/>
          <p:cNvPicPr preferRelativeResize="0"/>
          <p:nvPr/>
        </p:nvPicPr>
        <p:blipFill rotWithShape="1">
          <a:blip r:embed="rId4">
            <a:alphaModFix/>
          </a:blip>
          <a:srcRect l="9244" t="5926" r="2118" b="10011"/>
          <a:stretch/>
        </p:blipFill>
        <p:spPr>
          <a:xfrm rot="154828">
            <a:off x="5547500" y="1179726"/>
            <a:ext cx="2072000" cy="736050"/>
          </a:xfrm>
          <a:prstGeom prst="rect">
            <a:avLst/>
          </a:prstGeom>
          <a:noFill/>
          <a:ln>
            <a:noFill/>
          </a:ln>
        </p:spPr>
      </p:pic>
      <p:sp>
        <p:nvSpPr>
          <p:cNvPr id="149" name="Google Shape;149;p22"/>
          <p:cNvSpPr txBox="1">
            <a:spLocks noGrp="1"/>
          </p:cNvSpPr>
          <p:nvPr>
            <p:ph type="body" idx="4294967295"/>
          </p:nvPr>
        </p:nvSpPr>
        <p:spPr>
          <a:xfrm>
            <a:off x="4932800" y="1546375"/>
            <a:ext cx="3432900" cy="33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latin typeface="Raleway"/>
              <a:ea typeface="Raleway"/>
              <a:cs typeface="Raleway"/>
              <a:sym typeface="Raleway"/>
            </a:endParaRPr>
          </a:p>
          <a:p>
            <a:pPr marL="0" lvl="0" indent="0" algn="l" rtl="0">
              <a:spcBef>
                <a:spcPts val="1600"/>
              </a:spcBef>
              <a:spcAft>
                <a:spcPts val="0"/>
              </a:spcAft>
              <a:buNone/>
            </a:pPr>
            <a:endParaRPr sz="700" b="1">
              <a:solidFill>
                <a:srgbClr val="B45F06"/>
              </a:solidFill>
              <a:latin typeface="Raleway"/>
              <a:ea typeface="Raleway"/>
              <a:cs typeface="Raleway"/>
              <a:sym typeface="Raleway"/>
            </a:endParaRPr>
          </a:p>
          <a:p>
            <a:pPr marL="0" lvl="0" indent="0" algn="l" rtl="0">
              <a:spcBef>
                <a:spcPts val="1000"/>
              </a:spcBef>
              <a:spcAft>
                <a:spcPts val="0"/>
              </a:spcAft>
              <a:buNone/>
            </a:pPr>
            <a:endParaRPr sz="700" b="1">
              <a:solidFill>
                <a:srgbClr val="B45F06"/>
              </a:solidFill>
              <a:latin typeface="Raleway"/>
              <a:ea typeface="Raleway"/>
              <a:cs typeface="Raleway"/>
              <a:sym typeface="Raleway"/>
            </a:endParaRPr>
          </a:p>
          <a:p>
            <a:pPr marL="457200" lvl="0" indent="-330200" algn="l" rtl="0">
              <a:spcBef>
                <a:spcPts val="1000"/>
              </a:spcBef>
              <a:spcAft>
                <a:spcPts val="0"/>
              </a:spcAft>
              <a:buClr>
                <a:srgbClr val="B45F06"/>
              </a:buClr>
              <a:buSzPts val="1600"/>
              <a:buFont typeface="Raleway"/>
              <a:buChar char="➔"/>
            </a:pPr>
            <a:r>
              <a:rPr lang="en" sz="1600" b="1">
                <a:solidFill>
                  <a:srgbClr val="B45F06"/>
                </a:solidFill>
                <a:latin typeface="Raleway"/>
                <a:ea typeface="Raleway"/>
                <a:cs typeface="Raleway"/>
                <a:sym typeface="Raleway"/>
              </a:rPr>
              <a:t>CMU Sphinx</a:t>
            </a:r>
            <a:endParaRPr sz="1400" b="1">
              <a:solidFill>
                <a:schemeClr val="dk1"/>
              </a:solidFill>
              <a:latin typeface="Raleway"/>
              <a:ea typeface="Raleway"/>
              <a:cs typeface="Raleway"/>
              <a:sym typeface="Raleway"/>
            </a:endParaRPr>
          </a:p>
          <a:p>
            <a:pPr marL="457200" lvl="0" indent="0" algn="l" rtl="0">
              <a:spcBef>
                <a:spcPts val="1000"/>
              </a:spcBef>
              <a:spcAft>
                <a:spcPts val="0"/>
              </a:spcAft>
              <a:buNone/>
            </a:pPr>
            <a:endParaRPr sz="1400" b="1">
              <a:solidFill>
                <a:schemeClr val="dk1"/>
              </a:solidFill>
              <a:latin typeface="Raleway"/>
              <a:ea typeface="Raleway"/>
              <a:cs typeface="Raleway"/>
              <a:sym typeface="Raleway"/>
            </a:endParaRPr>
          </a:p>
          <a:p>
            <a:pPr marL="457200" lvl="0" indent="-330200" algn="l" rtl="0">
              <a:spcBef>
                <a:spcPts val="1000"/>
              </a:spcBef>
              <a:spcAft>
                <a:spcPts val="1000"/>
              </a:spcAft>
              <a:buClr>
                <a:srgbClr val="B45F06"/>
              </a:buClr>
              <a:buSzPts val="1600"/>
              <a:buFont typeface="Raleway"/>
              <a:buChar char="➔"/>
            </a:pPr>
            <a:r>
              <a:rPr lang="en" sz="1600" b="1">
                <a:solidFill>
                  <a:srgbClr val="B45F06"/>
                </a:solidFill>
                <a:latin typeface="Raleway"/>
                <a:ea typeface="Raleway"/>
                <a:cs typeface="Raleway"/>
                <a:sym typeface="Raleway"/>
              </a:rPr>
              <a:t>DeepSpeech</a:t>
            </a:r>
            <a:endParaRPr sz="1200">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p:nvPr/>
        </p:nvSpPr>
        <p:spPr>
          <a:xfrm>
            <a:off x="2262250" y="51450"/>
            <a:ext cx="4482600" cy="98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chemeClr val="accent5"/>
                </a:solidFill>
                <a:latin typeface="Raleway"/>
                <a:ea typeface="Raleway"/>
                <a:cs typeface="Raleway"/>
                <a:sym typeface="Raleway"/>
              </a:rPr>
              <a:t>Problems!</a:t>
            </a:r>
            <a:endParaRPr>
              <a:solidFill>
                <a:schemeClr val="accent5"/>
              </a:solidFill>
              <a:latin typeface="Lato"/>
              <a:ea typeface="Lato"/>
              <a:cs typeface="Lato"/>
              <a:sym typeface="Lato"/>
            </a:endParaRPr>
          </a:p>
        </p:txBody>
      </p:sp>
      <p:sp>
        <p:nvSpPr>
          <p:cNvPr id="155" name="Google Shape;155;p23"/>
          <p:cNvSpPr txBox="1"/>
          <p:nvPr/>
        </p:nvSpPr>
        <p:spPr>
          <a:xfrm>
            <a:off x="92950" y="2819450"/>
            <a:ext cx="9144000" cy="23241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C9DAF8"/>
              </a:buClr>
              <a:buSzPts val="2200"/>
              <a:buFont typeface="Raleway"/>
              <a:buChar char="●"/>
            </a:pPr>
            <a:r>
              <a:rPr lang="en" sz="2200" b="1">
                <a:solidFill>
                  <a:srgbClr val="C9DAF8"/>
                </a:solidFill>
                <a:latin typeface="Raleway"/>
                <a:ea typeface="Raleway"/>
                <a:cs typeface="Raleway"/>
                <a:sym typeface="Raleway"/>
              </a:rPr>
              <a:t>Good speech-to-text conversion services are proprietary.</a:t>
            </a:r>
            <a:endParaRPr sz="2200" b="1">
              <a:solidFill>
                <a:srgbClr val="C9DAF8"/>
              </a:solidFill>
              <a:latin typeface="Raleway"/>
              <a:ea typeface="Raleway"/>
              <a:cs typeface="Raleway"/>
              <a:sym typeface="Raleway"/>
            </a:endParaRPr>
          </a:p>
          <a:p>
            <a:pPr marL="457200" lvl="0" indent="0" algn="l" rtl="0">
              <a:spcBef>
                <a:spcPts val="1600"/>
              </a:spcBef>
              <a:spcAft>
                <a:spcPts val="0"/>
              </a:spcAft>
              <a:buNone/>
            </a:pPr>
            <a:endParaRPr sz="600" b="1">
              <a:solidFill>
                <a:srgbClr val="C9DAF8"/>
              </a:solidFill>
              <a:latin typeface="Raleway"/>
              <a:ea typeface="Raleway"/>
              <a:cs typeface="Raleway"/>
              <a:sym typeface="Raleway"/>
            </a:endParaRPr>
          </a:p>
          <a:p>
            <a:pPr marL="457200" lvl="0" indent="-368300" algn="l" rtl="0">
              <a:spcBef>
                <a:spcPts val="1600"/>
              </a:spcBef>
              <a:spcAft>
                <a:spcPts val="0"/>
              </a:spcAft>
              <a:buClr>
                <a:srgbClr val="C9DAF8"/>
              </a:buClr>
              <a:buSzPts val="2200"/>
              <a:buFont typeface="Raleway"/>
              <a:buChar char="●"/>
            </a:pPr>
            <a:r>
              <a:rPr lang="en" sz="2200" b="1">
                <a:solidFill>
                  <a:srgbClr val="C9DAF8"/>
                </a:solidFill>
                <a:latin typeface="Raleway"/>
                <a:ea typeface="Raleway"/>
                <a:cs typeface="Raleway"/>
                <a:sym typeface="Raleway"/>
              </a:rPr>
              <a:t>Free services aren’t accurate for Indian Accent.</a:t>
            </a:r>
            <a:endParaRPr sz="2200" b="1">
              <a:solidFill>
                <a:srgbClr val="C9DAF8"/>
              </a:solidFill>
              <a:latin typeface="Raleway"/>
              <a:ea typeface="Raleway"/>
              <a:cs typeface="Raleway"/>
              <a:sym typeface="Raleway"/>
            </a:endParaRPr>
          </a:p>
          <a:p>
            <a:pPr marL="457200" lvl="0" indent="0" algn="l" rtl="0">
              <a:spcBef>
                <a:spcPts val="1600"/>
              </a:spcBef>
              <a:spcAft>
                <a:spcPts val="0"/>
              </a:spcAft>
              <a:buNone/>
            </a:pPr>
            <a:endParaRPr sz="600" b="1">
              <a:solidFill>
                <a:srgbClr val="C9DAF8"/>
              </a:solidFill>
              <a:latin typeface="Raleway"/>
              <a:ea typeface="Raleway"/>
              <a:cs typeface="Raleway"/>
              <a:sym typeface="Raleway"/>
            </a:endParaRPr>
          </a:p>
          <a:p>
            <a:pPr marL="457200" lvl="0" indent="-368300" algn="l" rtl="0">
              <a:spcBef>
                <a:spcPts val="1600"/>
              </a:spcBef>
              <a:spcAft>
                <a:spcPts val="0"/>
              </a:spcAft>
              <a:buClr>
                <a:srgbClr val="C9DAF8"/>
              </a:buClr>
              <a:buSzPts val="2200"/>
              <a:buFont typeface="Raleway"/>
              <a:buChar char="●"/>
            </a:pPr>
            <a:r>
              <a:rPr lang="en" sz="2200" b="1">
                <a:solidFill>
                  <a:srgbClr val="C9DAF8"/>
                </a:solidFill>
                <a:latin typeface="Raleway"/>
                <a:ea typeface="Raleway"/>
                <a:cs typeface="Raleway"/>
                <a:sym typeface="Raleway"/>
              </a:rPr>
              <a:t>Long length of videos is a major bottleneck (&gt; 1 hr).</a:t>
            </a:r>
            <a:endParaRPr>
              <a:solidFill>
                <a:srgbClr val="C9DAF8"/>
              </a:solidFill>
              <a:latin typeface="Lato"/>
              <a:ea typeface="Lato"/>
              <a:cs typeface="Lato"/>
              <a:sym typeface="Lato"/>
            </a:endParaRPr>
          </a:p>
        </p:txBody>
      </p:sp>
      <p:pic>
        <p:nvPicPr>
          <p:cNvPr id="156" name="Google Shape;156;p23"/>
          <p:cNvPicPr preferRelativeResize="0"/>
          <p:nvPr/>
        </p:nvPicPr>
        <p:blipFill>
          <a:blip r:embed="rId3">
            <a:alphaModFix/>
          </a:blip>
          <a:stretch>
            <a:fillRect/>
          </a:stretch>
        </p:blipFill>
        <p:spPr>
          <a:xfrm>
            <a:off x="3430313" y="1032748"/>
            <a:ext cx="2146475" cy="1622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578750" y="466025"/>
            <a:ext cx="8231700" cy="10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5"/>
                </a:solidFill>
              </a:rPr>
              <a:t>DeepSpeech to the rescue! </a:t>
            </a:r>
            <a:endParaRPr>
              <a:solidFill>
                <a:schemeClr val="accent5"/>
              </a:solidFill>
            </a:endParaRPr>
          </a:p>
        </p:txBody>
      </p:sp>
      <p:pic>
        <p:nvPicPr>
          <p:cNvPr id="162" name="Google Shape;162;p24"/>
          <p:cNvPicPr preferRelativeResize="0"/>
          <p:nvPr/>
        </p:nvPicPr>
        <p:blipFill rotWithShape="1">
          <a:blip r:embed="rId3">
            <a:alphaModFix/>
          </a:blip>
          <a:srcRect b="43120"/>
          <a:stretch/>
        </p:blipFill>
        <p:spPr>
          <a:xfrm>
            <a:off x="2407638" y="1684925"/>
            <a:ext cx="4328725" cy="24582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651050" y="352400"/>
            <a:ext cx="6579000" cy="8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5"/>
                </a:solidFill>
              </a:rPr>
              <a:t>Why DeepSpeech? </a:t>
            </a:r>
            <a:endParaRPr>
              <a:solidFill>
                <a:schemeClr val="accent5"/>
              </a:solidFill>
            </a:endParaRPr>
          </a:p>
        </p:txBody>
      </p:sp>
      <p:sp>
        <p:nvSpPr>
          <p:cNvPr id="168" name="Google Shape;168;p25"/>
          <p:cNvSpPr txBox="1"/>
          <p:nvPr/>
        </p:nvSpPr>
        <p:spPr>
          <a:xfrm>
            <a:off x="413500" y="1312950"/>
            <a:ext cx="8427900" cy="23964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chemeClr val="lt1"/>
              </a:buClr>
              <a:buSzPts val="2200"/>
              <a:buFont typeface="Raleway"/>
              <a:buChar char="●"/>
            </a:pPr>
            <a:r>
              <a:rPr lang="en" sz="2200" b="1">
                <a:solidFill>
                  <a:schemeClr val="lt1"/>
                </a:solidFill>
                <a:latin typeface="Raleway"/>
                <a:ea typeface="Raleway"/>
                <a:cs typeface="Raleway"/>
                <a:sym typeface="Raleway"/>
              </a:rPr>
              <a:t>Open Source</a:t>
            </a:r>
            <a:endParaRPr sz="2200" b="1">
              <a:solidFill>
                <a:schemeClr val="lt1"/>
              </a:solidFill>
              <a:latin typeface="Raleway"/>
              <a:ea typeface="Raleway"/>
              <a:cs typeface="Raleway"/>
              <a:sym typeface="Raleway"/>
            </a:endParaRPr>
          </a:p>
          <a:p>
            <a:pPr marL="457200" lvl="0" indent="-368300" algn="l" rtl="0">
              <a:spcBef>
                <a:spcPts val="0"/>
              </a:spcBef>
              <a:spcAft>
                <a:spcPts val="0"/>
              </a:spcAft>
              <a:buClr>
                <a:schemeClr val="lt1"/>
              </a:buClr>
              <a:buSzPts val="2200"/>
              <a:buFont typeface="Raleway"/>
              <a:buChar char="●"/>
            </a:pPr>
            <a:r>
              <a:rPr lang="en" sz="2200" b="1">
                <a:solidFill>
                  <a:schemeClr val="lt1"/>
                </a:solidFill>
                <a:latin typeface="Raleway"/>
                <a:ea typeface="Raleway"/>
                <a:cs typeface="Raleway"/>
                <a:sym typeface="Raleway"/>
              </a:rPr>
              <a:t>Pre-Trained Model available</a:t>
            </a:r>
            <a:endParaRPr sz="2200" b="1">
              <a:solidFill>
                <a:schemeClr val="lt1"/>
              </a:solidFill>
              <a:latin typeface="Raleway"/>
              <a:ea typeface="Raleway"/>
              <a:cs typeface="Raleway"/>
              <a:sym typeface="Raleway"/>
            </a:endParaRPr>
          </a:p>
          <a:p>
            <a:pPr marL="457200" lvl="0" indent="-368300" algn="l" rtl="0">
              <a:spcBef>
                <a:spcPts val="0"/>
              </a:spcBef>
              <a:spcAft>
                <a:spcPts val="0"/>
              </a:spcAft>
              <a:buClr>
                <a:schemeClr val="lt1"/>
              </a:buClr>
              <a:buSzPts val="2200"/>
              <a:buFont typeface="Raleway"/>
              <a:buChar char="●"/>
            </a:pPr>
            <a:r>
              <a:rPr lang="en" sz="2200" b="1">
                <a:solidFill>
                  <a:schemeClr val="lt1"/>
                </a:solidFill>
                <a:latin typeface="Raleway"/>
                <a:ea typeface="Raleway"/>
                <a:cs typeface="Raleway"/>
                <a:sym typeface="Raleway"/>
              </a:rPr>
              <a:t>Written in Python</a:t>
            </a:r>
            <a:endParaRPr sz="2200" b="1">
              <a:solidFill>
                <a:schemeClr val="lt1"/>
              </a:solidFill>
              <a:latin typeface="Raleway"/>
              <a:ea typeface="Raleway"/>
              <a:cs typeface="Raleway"/>
              <a:sym typeface="Raleway"/>
            </a:endParaRPr>
          </a:p>
          <a:p>
            <a:pPr marL="457200" lvl="0" indent="-368300" algn="l" rtl="0">
              <a:spcBef>
                <a:spcPts val="0"/>
              </a:spcBef>
              <a:spcAft>
                <a:spcPts val="0"/>
              </a:spcAft>
              <a:buClr>
                <a:schemeClr val="lt1"/>
              </a:buClr>
              <a:buSzPts val="2200"/>
              <a:buFont typeface="Raleway"/>
              <a:buChar char="●"/>
            </a:pPr>
            <a:r>
              <a:rPr lang="en" sz="2200" b="1">
                <a:solidFill>
                  <a:schemeClr val="lt1"/>
                </a:solidFill>
                <a:latin typeface="Raleway"/>
                <a:ea typeface="Raleway"/>
                <a:cs typeface="Raleway"/>
                <a:sym typeface="Raleway"/>
              </a:rPr>
              <a:t>Based on TensorFlow</a:t>
            </a:r>
            <a:endParaRPr sz="2200" b="1">
              <a:solidFill>
                <a:schemeClr val="lt1"/>
              </a:solidFill>
              <a:latin typeface="Raleway"/>
              <a:ea typeface="Raleway"/>
              <a:cs typeface="Raleway"/>
              <a:sym typeface="Raleway"/>
            </a:endParaRPr>
          </a:p>
          <a:p>
            <a:pPr marL="457200" lvl="0" indent="-368300" algn="l" rtl="0">
              <a:spcBef>
                <a:spcPts val="0"/>
              </a:spcBef>
              <a:spcAft>
                <a:spcPts val="0"/>
              </a:spcAft>
              <a:buClr>
                <a:schemeClr val="lt1"/>
              </a:buClr>
              <a:buSzPts val="2200"/>
              <a:buFont typeface="Raleway"/>
              <a:buChar char="●"/>
            </a:pPr>
            <a:r>
              <a:rPr lang="en" sz="2200" b="1">
                <a:solidFill>
                  <a:schemeClr val="lt1"/>
                </a:solidFill>
                <a:latin typeface="Raleway"/>
                <a:ea typeface="Raleway"/>
                <a:cs typeface="Raleway"/>
                <a:sym typeface="Raleway"/>
              </a:rPr>
              <a:t>Many branches available for separate functionalities</a:t>
            </a:r>
            <a:endParaRPr sz="2200" b="1">
              <a:solidFill>
                <a:schemeClr val="lt1"/>
              </a:solidFill>
              <a:latin typeface="Raleway"/>
              <a:ea typeface="Raleway"/>
              <a:cs typeface="Raleway"/>
              <a:sym typeface="Raleway"/>
            </a:endParaRPr>
          </a:p>
          <a:p>
            <a:pPr marL="457200" lvl="0" indent="-368300" algn="l" rtl="0">
              <a:spcBef>
                <a:spcPts val="0"/>
              </a:spcBef>
              <a:spcAft>
                <a:spcPts val="0"/>
              </a:spcAft>
              <a:buClr>
                <a:schemeClr val="lt1"/>
              </a:buClr>
              <a:buSzPts val="2200"/>
              <a:buFont typeface="Raleway"/>
              <a:buChar char="●"/>
            </a:pPr>
            <a:r>
              <a:rPr lang="en" sz="2200" b="1">
                <a:solidFill>
                  <a:schemeClr val="lt1"/>
                </a:solidFill>
                <a:latin typeface="Raleway"/>
                <a:ea typeface="Raleway"/>
                <a:cs typeface="Raleway"/>
                <a:sym typeface="Raleway"/>
              </a:rPr>
              <a:t>Huge Community Support (Mozilla Discourse)</a:t>
            </a:r>
            <a:endParaRPr sz="2200" b="1">
              <a:solidFill>
                <a:schemeClr val="lt1"/>
              </a:solidFill>
              <a:latin typeface="Raleway"/>
              <a:ea typeface="Raleway"/>
              <a:cs typeface="Raleway"/>
              <a:sym typeface="Raleway"/>
            </a:endParaRPr>
          </a:p>
        </p:txBody>
      </p:sp>
      <p:pic>
        <p:nvPicPr>
          <p:cNvPr id="169" name="Google Shape;169;p25"/>
          <p:cNvPicPr preferRelativeResize="0"/>
          <p:nvPr/>
        </p:nvPicPr>
        <p:blipFill>
          <a:blip r:embed="rId3">
            <a:alphaModFix/>
          </a:blip>
          <a:stretch>
            <a:fillRect/>
          </a:stretch>
        </p:blipFill>
        <p:spPr>
          <a:xfrm>
            <a:off x="820188" y="3683425"/>
            <a:ext cx="1272924" cy="1272924"/>
          </a:xfrm>
          <a:prstGeom prst="rect">
            <a:avLst/>
          </a:prstGeom>
          <a:noFill/>
          <a:ln>
            <a:noFill/>
          </a:ln>
        </p:spPr>
      </p:pic>
      <p:pic>
        <p:nvPicPr>
          <p:cNvPr id="170" name="Google Shape;170;p25"/>
          <p:cNvPicPr preferRelativeResize="0"/>
          <p:nvPr/>
        </p:nvPicPr>
        <p:blipFill>
          <a:blip r:embed="rId4">
            <a:alphaModFix/>
          </a:blip>
          <a:stretch>
            <a:fillRect/>
          </a:stretch>
        </p:blipFill>
        <p:spPr>
          <a:xfrm>
            <a:off x="6765425" y="3709224"/>
            <a:ext cx="1527230" cy="1272925"/>
          </a:xfrm>
          <a:prstGeom prst="rect">
            <a:avLst/>
          </a:prstGeom>
          <a:noFill/>
          <a:ln>
            <a:noFill/>
          </a:ln>
        </p:spPr>
      </p:pic>
      <p:pic>
        <p:nvPicPr>
          <p:cNvPr id="171" name="Google Shape;171;p25"/>
          <p:cNvPicPr preferRelativeResize="0"/>
          <p:nvPr/>
        </p:nvPicPr>
        <p:blipFill>
          <a:blip r:embed="rId5">
            <a:alphaModFix/>
          </a:blip>
          <a:stretch>
            <a:fillRect/>
          </a:stretch>
        </p:blipFill>
        <p:spPr>
          <a:xfrm>
            <a:off x="3394650" y="3657625"/>
            <a:ext cx="2354700" cy="13245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6"/>
          <p:cNvSpPr txBox="1"/>
          <p:nvPr/>
        </p:nvSpPr>
        <p:spPr>
          <a:xfrm>
            <a:off x="0" y="216900"/>
            <a:ext cx="9144000" cy="87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chemeClr val="accent5"/>
                </a:solidFill>
                <a:latin typeface="Raleway"/>
                <a:ea typeface="Raleway"/>
                <a:cs typeface="Raleway"/>
                <a:sym typeface="Raleway"/>
              </a:rPr>
              <a:t>Transfer Learning?</a:t>
            </a:r>
            <a:endParaRPr sz="4800" b="1">
              <a:solidFill>
                <a:schemeClr val="accent5"/>
              </a:solidFill>
              <a:latin typeface="Raleway"/>
              <a:ea typeface="Raleway"/>
              <a:cs typeface="Raleway"/>
              <a:sym typeface="Raleway"/>
            </a:endParaRPr>
          </a:p>
        </p:txBody>
      </p:sp>
      <p:sp>
        <p:nvSpPr>
          <p:cNvPr id="177" name="Google Shape;177;p26"/>
          <p:cNvSpPr txBox="1"/>
          <p:nvPr/>
        </p:nvSpPr>
        <p:spPr>
          <a:xfrm>
            <a:off x="527100" y="1094625"/>
            <a:ext cx="8180100" cy="10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FFFFFF"/>
              </a:solidFill>
              <a:latin typeface="Raleway"/>
              <a:ea typeface="Raleway"/>
              <a:cs typeface="Raleway"/>
              <a:sym typeface="Raleway"/>
            </a:endParaRPr>
          </a:p>
          <a:p>
            <a:pPr marL="0" lvl="0" indent="0" algn="l" rtl="0">
              <a:spcBef>
                <a:spcPts val="0"/>
              </a:spcBef>
              <a:spcAft>
                <a:spcPts val="0"/>
              </a:spcAft>
              <a:buNone/>
            </a:pPr>
            <a:r>
              <a:rPr lang="en" sz="1800">
                <a:solidFill>
                  <a:srgbClr val="FFFFFF"/>
                </a:solidFill>
                <a:latin typeface="Raleway"/>
                <a:ea typeface="Raleway"/>
                <a:cs typeface="Raleway"/>
                <a:sym typeface="Raleway"/>
              </a:rPr>
              <a:t>Transfer learning is a machine learning technique where a model trained on one task is re-purposed on a second related task.</a:t>
            </a:r>
            <a:endParaRPr sz="1800">
              <a:solidFill>
                <a:srgbClr val="FFFFFF"/>
              </a:solidFill>
              <a:latin typeface="Raleway"/>
              <a:ea typeface="Raleway"/>
              <a:cs typeface="Raleway"/>
              <a:sym typeface="Raleway"/>
            </a:endParaRPr>
          </a:p>
        </p:txBody>
      </p:sp>
      <p:sp>
        <p:nvSpPr>
          <p:cNvPr id="178" name="Google Shape;178;p26"/>
          <p:cNvSpPr txBox="1"/>
          <p:nvPr/>
        </p:nvSpPr>
        <p:spPr>
          <a:xfrm>
            <a:off x="929900" y="2850425"/>
            <a:ext cx="7260600" cy="158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600">
                <a:latin typeface="Lato"/>
                <a:ea typeface="Lato"/>
                <a:cs typeface="Lato"/>
                <a:sym typeface="Lato"/>
              </a:rPr>
              <a:t>    </a:t>
            </a:r>
            <a:r>
              <a:rPr lang="en" sz="9600">
                <a:solidFill>
                  <a:srgbClr val="FFFFFF"/>
                </a:solidFill>
                <a:latin typeface="Raleway"/>
                <a:ea typeface="Raleway"/>
                <a:cs typeface="Raleway"/>
                <a:sym typeface="Raleway"/>
              </a:rPr>
              <a:t>E            F</a:t>
            </a:r>
            <a:endParaRPr sz="9600">
              <a:solidFill>
                <a:srgbClr val="FFFFFF"/>
              </a:solidFill>
              <a:latin typeface="Raleway"/>
              <a:ea typeface="Raleway"/>
              <a:cs typeface="Raleway"/>
              <a:sym typeface="Raleway"/>
            </a:endParaRPr>
          </a:p>
        </p:txBody>
      </p:sp>
      <p:sp>
        <p:nvSpPr>
          <p:cNvPr id="179" name="Google Shape;179;p26"/>
          <p:cNvSpPr/>
          <p:nvPr/>
        </p:nvSpPr>
        <p:spPr>
          <a:xfrm>
            <a:off x="3326075" y="3449525"/>
            <a:ext cx="2292900" cy="382200"/>
          </a:xfrm>
          <a:prstGeom prst="right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txBox="1"/>
          <p:nvPr/>
        </p:nvSpPr>
        <p:spPr>
          <a:xfrm>
            <a:off x="3677225" y="2365000"/>
            <a:ext cx="15906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accent5"/>
                </a:solidFill>
                <a:latin typeface="Raleway"/>
                <a:ea typeface="Raleway"/>
                <a:cs typeface="Raleway"/>
                <a:sym typeface="Raleway"/>
              </a:rPr>
              <a:t>Example:</a:t>
            </a:r>
            <a:endParaRPr sz="2400" b="1">
              <a:solidFill>
                <a:schemeClr val="accent5"/>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7"/>
          <p:cNvSpPr txBox="1">
            <a:spLocks noGrp="1"/>
          </p:cNvSpPr>
          <p:nvPr>
            <p:ph type="title"/>
          </p:nvPr>
        </p:nvSpPr>
        <p:spPr>
          <a:xfrm>
            <a:off x="-100" y="83875"/>
            <a:ext cx="9144000" cy="91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5"/>
                </a:solidFill>
              </a:rPr>
              <a:t>Training on DeepSpeech</a:t>
            </a:r>
            <a:endParaRPr>
              <a:solidFill>
                <a:schemeClr val="accent5"/>
              </a:solidFill>
            </a:endParaRPr>
          </a:p>
        </p:txBody>
      </p:sp>
      <p:pic>
        <p:nvPicPr>
          <p:cNvPr id="186" name="Google Shape;186;p27"/>
          <p:cNvPicPr preferRelativeResize="0"/>
          <p:nvPr/>
        </p:nvPicPr>
        <p:blipFill>
          <a:blip r:embed="rId3">
            <a:alphaModFix/>
          </a:blip>
          <a:stretch>
            <a:fillRect/>
          </a:stretch>
        </p:blipFill>
        <p:spPr>
          <a:xfrm>
            <a:off x="1584650" y="1248450"/>
            <a:ext cx="5974495" cy="38356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8"/>
          <p:cNvSpPr txBox="1">
            <a:spLocks noGrp="1"/>
          </p:cNvSpPr>
          <p:nvPr>
            <p:ph type="title"/>
          </p:nvPr>
        </p:nvSpPr>
        <p:spPr>
          <a:xfrm>
            <a:off x="-100" y="0"/>
            <a:ext cx="9144000" cy="110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Getting the Data for Training</a:t>
            </a:r>
            <a:endParaRPr/>
          </a:p>
        </p:txBody>
      </p:sp>
      <p:pic>
        <p:nvPicPr>
          <p:cNvPr id="192" name="Google Shape;192;p28"/>
          <p:cNvPicPr preferRelativeResize="0"/>
          <p:nvPr/>
        </p:nvPicPr>
        <p:blipFill>
          <a:blip r:embed="rId3">
            <a:alphaModFix/>
          </a:blip>
          <a:stretch>
            <a:fillRect/>
          </a:stretch>
        </p:blipFill>
        <p:spPr>
          <a:xfrm>
            <a:off x="851850" y="1321325"/>
            <a:ext cx="7440300" cy="3720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xfrm>
            <a:off x="0" y="0"/>
            <a:ext cx="9144000" cy="7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accent5"/>
                </a:solidFill>
              </a:rPr>
              <a:t>Sample Transcript</a:t>
            </a:r>
            <a:endParaRPr sz="3600">
              <a:solidFill>
                <a:schemeClr val="accent5"/>
              </a:solidFill>
            </a:endParaRPr>
          </a:p>
        </p:txBody>
      </p:sp>
      <p:sp>
        <p:nvSpPr>
          <p:cNvPr id="198" name="Google Shape;198;p29"/>
          <p:cNvSpPr txBox="1"/>
          <p:nvPr/>
        </p:nvSpPr>
        <p:spPr>
          <a:xfrm>
            <a:off x="50" y="4535375"/>
            <a:ext cx="9144000" cy="47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sz="3000" b="1">
                <a:solidFill>
                  <a:srgbClr val="FFFF00"/>
                </a:solidFill>
                <a:latin typeface="Raleway"/>
                <a:ea typeface="Raleway"/>
                <a:cs typeface="Raleway"/>
                <a:sym typeface="Raleway"/>
              </a:rPr>
              <a:t>Problem with the Transcript?</a:t>
            </a:r>
            <a:endParaRPr sz="3000">
              <a:solidFill>
                <a:srgbClr val="FFFF00"/>
              </a:solidFill>
              <a:latin typeface="Lato"/>
              <a:ea typeface="Lato"/>
              <a:cs typeface="Lato"/>
              <a:sym typeface="Lato"/>
            </a:endParaRPr>
          </a:p>
        </p:txBody>
      </p:sp>
      <p:pic>
        <p:nvPicPr>
          <p:cNvPr id="199" name="Google Shape;199;p29"/>
          <p:cNvPicPr preferRelativeResize="0"/>
          <p:nvPr/>
        </p:nvPicPr>
        <p:blipFill>
          <a:blip r:embed="rId3">
            <a:alphaModFix/>
          </a:blip>
          <a:stretch>
            <a:fillRect/>
          </a:stretch>
        </p:blipFill>
        <p:spPr>
          <a:xfrm>
            <a:off x="1085775" y="924288"/>
            <a:ext cx="6972450" cy="3462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0"/>
          <p:cNvSpPr txBox="1">
            <a:spLocks noGrp="1"/>
          </p:cNvSpPr>
          <p:nvPr>
            <p:ph type="title"/>
          </p:nvPr>
        </p:nvSpPr>
        <p:spPr>
          <a:xfrm>
            <a:off x="-100" y="238800"/>
            <a:ext cx="9144000" cy="7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5"/>
                </a:solidFill>
              </a:rPr>
              <a:t>DeepSegment</a:t>
            </a:r>
            <a:endParaRPr>
              <a:solidFill>
                <a:schemeClr val="accent5"/>
              </a:solidFill>
            </a:endParaRPr>
          </a:p>
        </p:txBody>
      </p:sp>
      <p:sp>
        <p:nvSpPr>
          <p:cNvPr id="205" name="Google Shape;205;p30"/>
          <p:cNvSpPr txBox="1"/>
          <p:nvPr/>
        </p:nvSpPr>
        <p:spPr>
          <a:xfrm>
            <a:off x="671700" y="1653775"/>
            <a:ext cx="7818600" cy="253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C9DAF8"/>
                </a:solidFill>
                <a:latin typeface="Raleway"/>
                <a:ea typeface="Raleway"/>
                <a:cs typeface="Raleway"/>
                <a:sym typeface="Raleway"/>
              </a:rPr>
              <a:t>Uses advanced Natural Language Processing techniques to segregate sentences (Text Segmentation):</a:t>
            </a:r>
            <a:endParaRPr sz="2200" b="1" dirty="0">
              <a:solidFill>
                <a:srgbClr val="C9DAF8"/>
              </a:solidFill>
              <a:latin typeface="Raleway"/>
              <a:ea typeface="Raleway"/>
              <a:cs typeface="Raleway"/>
              <a:sym typeface="Raleway"/>
            </a:endParaRPr>
          </a:p>
          <a:p>
            <a:pPr marL="457200" lvl="0" indent="0" algn="l" rtl="0">
              <a:spcBef>
                <a:spcPts val="0"/>
              </a:spcBef>
              <a:spcAft>
                <a:spcPts val="0"/>
              </a:spcAft>
              <a:buNone/>
            </a:pPr>
            <a:endParaRPr sz="2200" b="1" dirty="0">
              <a:solidFill>
                <a:srgbClr val="C9DAF8"/>
              </a:solidFill>
              <a:latin typeface="Raleway"/>
              <a:ea typeface="Raleway"/>
              <a:cs typeface="Raleway"/>
              <a:sym typeface="Raleway"/>
            </a:endParaRPr>
          </a:p>
          <a:p>
            <a:pPr marL="914400" lvl="1" indent="-368300" algn="l" rtl="0">
              <a:spcBef>
                <a:spcPts val="0"/>
              </a:spcBef>
              <a:spcAft>
                <a:spcPts val="0"/>
              </a:spcAft>
              <a:buClr>
                <a:srgbClr val="C9DAF8"/>
              </a:buClr>
              <a:buSzPts val="2200"/>
              <a:buFont typeface="Raleway"/>
              <a:buChar char="○"/>
            </a:pPr>
            <a:r>
              <a:rPr lang="en" sz="2200" b="1" dirty="0">
                <a:solidFill>
                  <a:srgbClr val="C9DAF8"/>
                </a:solidFill>
                <a:latin typeface="Raleway"/>
                <a:ea typeface="Raleway"/>
                <a:cs typeface="Raleway"/>
                <a:sym typeface="Raleway"/>
              </a:rPr>
              <a:t>Global Vectors (</a:t>
            </a:r>
            <a:r>
              <a:rPr lang="en" sz="2200" b="1" dirty="0" err="1">
                <a:solidFill>
                  <a:srgbClr val="C9DAF8"/>
                </a:solidFill>
                <a:latin typeface="Raleway"/>
                <a:ea typeface="Raleway"/>
                <a:cs typeface="Raleway"/>
                <a:sym typeface="Raleway"/>
              </a:rPr>
              <a:t>GloVe</a:t>
            </a:r>
            <a:r>
              <a:rPr lang="en" sz="2200" b="1" dirty="0">
                <a:solidFill>
                  <a:srgbClr val="C9DAF8"/>
                </a:solidFill>
                <a:latin typeface="Raleway"/>
                <a:ea typeface="Raleway"/>
                <a:cs typeface="Raleway"/>
                <a:sym typeface="Raleway"/>
              </a:rPr>
              <a:t>)</a:t>
            </a:r>
            <a:endParaRPr sz="2200" b="1" dirty="0">
              <a:solidFill>
                <a:srgbClr val="C9DAF8"/>
              </a:solidFill>
              <a:latin typeface="Raleway"/>
              <a:ea typeface="Raleway"/>
              <a:cs typeface="Raleway"/>
              <a:sym typeface="Raleway"/>
            </a:endParaRPr>
          </a:p>
          <a:p>
            <a:pPr marL="914400" lvl="0" indent="0" algn="l" rtl="0">
              <a:spcBef>
                <a:spcPts val="0"/>
              </a:spcBef>
              <a:spcAft>
                <a:spcPts val="0"/>
              </a:spcAft>
              <a:buNone/>
            </a:pPr>
            <a:endParaRPr sz="900" b="1" dirty="0">
              <a:solidFill>
                <a:srgbClr val="C9DAF8"/>
              </a:solidFill>
              <a:latin typeface="Raleway"/>
              <a:ea typeface="Raleway"/>
              <a:cs typeface="Raleway"/>
              <a:sym typeface="Raleway"/>
            </a:endParaRPr>
          </a:p>
          <a:p>
            <a:pPr marL="914400" lvl="1" indent="-368300" algn="l" rtl="0">
              <a:spcBef>
                <a:spcPts val="0"/>
              </a:spcBef>
              <a:spcAft>
                <a:spcPts val="0"/>
              </a:spcAft>
              <a:buClr>
                <a:srgbClr val="C9DAF8"/>
              </a:buClr>
              <a:buSzPts val="2200"/>
              <a:buFont typeface="Raleway"/>
              <a:buChar char="○"/>
            </a:pPr>
            <a:r>
              <a:rPr lang="en" sz="2200" b="1" dirty="0">
                <a:solidFill>
                  <a:srgbClr val="C9DAF8"/>
                </a:solidFill>
                <a:latin typeface="Raleway"/>
                <a:ea typeface="Raleway"/>
                <a:cs typeface="Raleway"/>
                <a:sym typeface="Raleway"/>
              </a:rPr>
              <a:t>seq2seq</a:t>
            </a:r>
            <a:endParaRPr sz="2200" b="1" dirty="0">
              <a:solidFill>
                <a:srgbClr val="C9DAF8"/>
              </a:solidFill>
              <a:latin typeface="Raleway"/>
              <a:ea typeface="Raleway"/>
              <a:cs typeface="Raleway"/>
              <a:sym typeface="Raleway"/>
            </a:endParaRPr>
          </a:p>
          <a:p>
            <a:pPr marL="914400" lvl="0" indent="0" algn="l" rtl="0">
              <a:spcBef>
                <a:spcPts val="0"/>
              </a:spcBef>
              <a:spcAft>
                <a:spcPts val="0"/>
              </a:spcAft>
              <a:buNone/>
            </a:pPr>
            <a:endParaRPr sz="900" b="1" dirty="0">
              <a:solidFill>
                <a:srgbClr val="C9DAF8"/>
              </a:solidFill>
              <a:latin typeface="Raleway"/>
              <a:ea typeface="Raleway"/>
              <a:cs typeface="Raleway"/>
              <a:sym typeface="Raleway"/>
            </a:endParaRPr>
          </a:p>
          <a:p>
            <a:pPr marL="914400" lvl="1" indent="-368300" algn="l" rtl="0">
              <a:spcBef>
                <a:spcPts val="0"/>
              </a:spcBef>
              <a:spcAft>
                <a:spcPts val="0"/>
              </a:spcAft>
              <a:buClr>
                <a:srgbClr val="C9DAF8"/>
              </a:buClr>
              <a:buSzPts val="2200"/>
              <a:buFont typeface="Raleway"/>
              <a:buChar char="○"/>
            </a:pPr>
            <a:r>
              <a:rPr lang="en" sz="2200" b="1" dirty="0" err="1">
                <a:solidFill>
                  <a:srgbClr val="C9DAF8"/>
                </a:solidFill>
                <a:latin typeface="Raleway"/>
                <a:ea typeface="Raleway"/>
                <a:cs typeface="Raleway"/>
                <a:sym typeface="Raleway"/>
              </a:rPr>
              <a:t>GloVe</a:t>
            </a:r>
            <a:r>
              <a:rPr lang="en" sz="2200" b="1" dirty="0">
                <a:solidFill>
                  <a:srgbClr val="C9DAF8"/>
                </a:solidFill>
                <a:latin typeface="Raleway"/>
                <a:ea typeface="Raleway"/>
                <a:cs typeface="Raleway"/>
                <a:sym typeface="Raleway"/>
              </a:rPr>
              <a:t> + Bi-LSTM CRF</a:t>
            </a:r>
            <a:endParaRPr sz="2200" b="1" dirty="0">
              <a:solidFill>
                <a:srgbClr val="C9DAF8"/>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1"/>
          <p:cNvSpPr txBox="1">
            <a:spLocks noGrp="1"/>
          </p:cNvSpPr>
          <p:nvPr>
            <p:ph type="title"/>
          </p:nvPr>
        </p:nvSpPr>
        <p:spPr>
          <a:xfrm>
            <a:off x="360700" y="1429970"/>
            <a:ext cx="6244200" cy="183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8000" dirty="0">
                <a:solidFill>
                  <a:schemeClr val="accent5"/>
                </a:solidFill>
              </a:rPr>
              <a:t> Selenium</a:t>
            </a:r>
            <a:endParaRPr sz="8000" dirty="0"/>
          </a:p>
        </p:txBody>
      </p:sp>
      <p:pic>
        <p:nvPicPr>
          <p:cNvPr id="211" name="Google Shape;211;p31"/>
          <p:cNvPicPr preferRelativeResize="0"/>
          <p:nvPr/>
        </p:nvPicPr>
        <p:blipFill>
          <a:blip r:embed="rId3">
            <a:alphaModFix/>
          </a:blip>
          <a:stretch>
            <a:fillRect/>
          </a:stretch>
        </p:blipFill>
        <p:spPr>
          <a:xfrm>
            <a:off x="5940125" y="1184075"/>
            <a:ext cx="2630100" cy="2551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flipH="1">
            <a:off x="-433800" y="227150"/>
            <a:ext cx="433800" cy="66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txBox="1"/>
          <p:nvPr/>
        </p:nvSpPr>
        <p:spPr>
          <a:xfrm>
            <a:off x="5102500" y="701250"/>
            <a:ext cx="3893700" cy="40323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chemeClr val="accent5"/>
              </a:buClr>
              <a:buSzPts val="2200"/>
              <a:buFont typeface="Raleway"/>
              <a:buChar char="●"/>
            </a:pPr>
            <a:r>
              <a:rPr lang="en" sz="2200" b="1">
                <a:solidFill>
                  <a:schemeClr val="accent5"/>
                </a:solidFill>
                <a:latin typeface="Raleway"/>
                <a:ea typeface="Raleway"/>
                <a:cs typeface="Raleway"/>
                <a:sym typeface="Raleway"/>
              </a:rPr>
              <a:t>Sanskriti Agrawal</a:t>
            </a:r>
            <a:endParaRPr sz="2200" b="1">
              <a:solidFill>
                <a:schemeClr val="accent5"/>
              </a:solidFill>
              <a:latin typeface="Raleway"/>
              <a:ea typeface="Raleway"/>
              <a:cs typeface="Raleway"/>
              <a:sym typeface="Raleway"/>
            </a:endParaRPr>
          </a:p>
          <a:p>
            <a:pPr marL="457200" lvl="0" indent="0" algn="l" rtl="0">
              <a:spcBef>
                <a:spcPts val="0"/>
              </a:spcBef>
              <a:spcAft>
                <a:spcPts val="0"/>
              </a:spcAft>
              <a:buNone/>
            </a:pPr>
            <a:r>
              <a:rPr lang="en" sz="2000" i="1">
                <a:solidFill>
                  <a:srgbClr val="FFFFFF"/>
                </a:solidFill>
                <a:latin typeface="Raleway"/>
                <a:ea typeface="Raleway"/>
                <a:cs typeface="Raleway"/>
                <a:sym typeface="Raleway"/>
              </a:rPr>
              <a:t>IIITDM Jabalpur</a:t>
            </a:r>
            <a:endParaRPr sz="2000" i="1">
              <a:solidFill>
                <a:srgbClr val="FFFFFF"/>
              </a:solidFill>
              <a:latin typeface="Raleway"/>
              <a:ea typeface="Raleway"/>
              <a:cs typeface="Raleway"/>
              <a:sym typeface="Raleway"/>
            </a:endParaRPr>
          </a:p>
          <a:p>
            <a:pPr marL="0" lvl="0" indent="0" algn="l" rtl="0">
              <a:spcBef>
                <a:spcPts val="0"/>
              </a:spcBef>
              <a:spcAft>
                <a:spcPts val="0"/>
              </a:spcAft>
              <a:buNone/>
            </a:pPr>
            <a:endParaRPr sz="1000" i="1">
              <a:solidFill>
                <a:srgbClr val="FFFFFF"/>
              </a:solidFill>
              <a:latin typeface="Raleway"/>
              <a:ea typeface="Raleway"/>
              <a:cs typeface="Raleway"/>
              <a:sym typeface="Raleway"/>
            </a:endParaRPr>
          </a:p>
          <a:p>
            <a:pPr marL="457200" lvl="0" indent="-368300" algn="l" rtl="0">
              <a:spcBef>
                <a:spcPts val="0"/>
              </a:spcBef>
              <a:spcAft>
                <a:spcPts val="0"/>
              </a:spcAft>
              <a:buClr>
                <a:schemeClr val="accent5"/>
              </a:buClr>
              <a:buSzPts val="2200"/>
              <a:buFont typeface="Raleway"/>
              <a:buChar char="●"/>
            </a:pPr>
            <a:r>
              <a:rPr lang="en" sz="2200" b="1">
                <a:solidFill>
                  <a:schemeClr val="accent5"/>
                </a:solidFill>
                <a:latin typeface="Raleway"/>
                <a:ea typeface="Raleway"/>
                <a:cs typeface="Raleway"/>
                <a:sym typeface="Raleway"/>
              </a:rPr>
              <a:t>Ayush Agarwal</a:t>
            </a:r>
            <a:endParaRPr sz="2200" b="1">
              <a:solidFill>
                <a:schemeClr val="accent5"/>
              </a:solidFill>
              <a:latin typeface="Raleway"/>
              <a:ea typeface="Raleway"/>
              <a:cs typeface="Raleway"/>
              <a:sym typeface="Raleway"/>
            </a:endParaRPr>
          </a:p>
          <a:p>
            <a:pPr marL="457200" lvl="0" indent="0" algn="l" rtl="0">
              <a:spcBef>
                <a:spcPts val="0"/>
              </a:spcBef>
              <a:spcAft>
                <a:spcPts val="0"/>
              </a:spcAft>
              <a:buNone/>
            </a:pPr>
            <a:r>
              <a:rPr lang="en" sz="2000" i="1">
                <a:solidFill>
                  <a:srgbClr val="FFFFFF"/>
                </a:solidFill>
                <a:latin typeface="Raleway"/>
                <a:ea typeface="Raleway"/>
                <a:cs typeface="Raleway"/>
                <a:sym typeface="Raleway"/>
              </a:rPr>
              <a:t>Amity University, Noida</a:t>
            </a:r>
            <a:endParaRPr sz="2000" i="1">
              <a:solidFill>
                <a:srgbClr val="FFFFFF"/>
              </a:solidFill>
              <a:latin typeface="Raleway"/>
              <a:ea typeface="Raleway"/>
              <a:cs typeface="Raleway"/>
              <a:sym typeface="Raleway"/>
            </a:endParaRPr>
          </a:p>
          <a:p>
            <a:pPr marL="0" lvl="0" indent="0" algn="l" rtl="0">
              <a:spcBef>
                <a:spcPts val="0"/>
              </a:spcBef>
              <a:spcAft>
                <a:spcPts val="0"/>
              </a:spcAft>
              <a:buNone/>
            </a:pPr>
            <a:endParaRPr sz="1000" i="1">
              <a:solidFill>
                <a:srgbClr val="FFFFFF"/>
              </a:solidFill>
              <a:latin typeface="Raleway"/>
              <a:ea typeface="Raleway"/>
              <a:cs typeface="Raleway"/>
              <a:sym typeface="Raleway"/>
            </a:endParaRPr>
          </a:p>
          <a:p>
            <a:pPr marL="457200" lvl="0" indent="-368300" algn="l" rtl="0">
              <a:spcBef>
                <a:spcPts val="0"/>
              </a:spcBef>
              <a:spcAft>
                <a:spcPts val="0"/>
              </a:spcAft>
              <a:buClr>
                <a:schemeClr val="accent5"/>
              </a:buClr>
              <a:buSzPts val="2200"/>
              <a:buFont typeface="Raleway"/>
              <a:buChar char="●"/>
            </a:pPr>
            <a:r>
              <a:rPr lang="en" sz="2200" b="1">
                <a:solidFill>
                  <a:schemeClr val="accent5"/>
                </a:solidFill>
                <a:latin typeface="Raleway"/>
                <a:ea typeface="Raleway"/>
                <a:cs typeface="Raleway"/>
                <a:sym typeface="Raleway"/>
              </a:rPr>
              <a:t>Divyakumar Patel</a:t>
            </a:r>
            <a:endParaRPr sz="2200" b="1">
              <a:solidFill>
                <a:schemeClr val="accent5"/>
              </a:solidFill>
              <a:latin typeface="Raleway"/>
              <a:ea typeface="Raleway"/>
              <a:cs typeface="Raleway"/>
              <a:sym typeface="Raleway"/>
            </a:endParaRPr>
          </a:p>
          <a:p>
            <a:pPr marL="457200" lvl="0" indent="0" algn="l" rtl="0">
              <a:spcBef>
                <a:spcPts val="0"/>
              </a:spcBef>
              <a:spcAft>
                <a:spcPts val="0"/>
              </a:spcAft>
              <a:buNone/>
            </a:pPr>
            <a:r>
              <a:rPr lang="en" sz="2000" i="1">
                <a:solidFill>
                  <a:srgbClr val="FFFFFF"/>
                </a:solidFill>
                <a:latin typeface="Raleway"/>
                <a:ea typeface="Raleway"/>
                <a:cs typeface="Raleway"/>
                <a:sym typeface="Raleway"/>
              </a:rPr>
              <a:t>GCET, Gujarat</a:t>
            </a:r>
            <a:endParaRPr sz="2000" i="1">
              <a:solidFill>
                <a:srgbClr val="FFFFFF"/>
              </a:solidFill>
              <a:latin typeface="Raleway"/>
              <a:ea typeface="Raleway"/>
              <a:cs typeface="Raleway"/>
              <a:sym typeface="Raleway"/>
            </a:endParaRPr>
          </a:p>
          <a:p>
            <a:pPr marL="457200" lvl="0" indent="0" algn="l" rtl="0">
              <a:spcBef>
                <a:spcPts val="0"/>
              </a:spcBef>
              <a:spcAft>
                <a:spcPts val="0"/>
              </a:spcAft>
              <a:buNone/>
            </a:pPr>
            <a:endParaRPr sz="1000" i="1">
              <a:solidFill>
                <a:srgbClr val="FFFFFF"/>
              </a:solidFill>
              <a:latin typeface="Raleway"/>
              <a:ea typeface="Raleway"/>
              <a:cs typeface="Raleway"/>
              <a:sym typeface="Raleway"/>
            </a:endParaRPr>
          </a:p>
          <a:p>
            <a:pPr marL="457200" lvl="0" indent="-368300" algn="l" rtl="0">
              <a:spcBef>
                <a:spcPts val="0"/>
              </a:spcBef>
              <a:spcAft>
                <a:spcPts val="0"/>
              </a:spcAft>
              <a:buClr>
                <a:schemeClr val="accent5"/>
              </a:buClr>
              <a:buSzPts val="2200"/>
              <a:buFont typeface="Raleway"/>
              <a:buChar char="●"/>
            </a:pPr>
            <a:r>
              <a:rPr lang="en" sz="2200" b="1">
                <a:solidFill>
                  <a:schemeClr val="accent5"/>
                </a:solidFill>
                <a:latin typeface="Raleway"/>
                <a:ea typeface="Raleway"/>
                <a:cs typeface="Raleway"/>
                <a:sym typeface="Raleway"/>
              </a:rPr>
              <a:t>Mayank Agarwal</a:t>
            </a:r>
            <a:endParaRPr sz="2200" b="1">
              <a:solidFill>
                <a:schemeClr val="accent5"/>
              </a:solidFill>
              <a:latin typeface="Raleway"/>
              <a:ea typeface="Raleway"/>
              <a:cs typeface="Raleway"/>
              <a:sym typeface="Raleway"/>
            </a:endParaRPr>
          </a:p>
          <a:p>
            <a:pPr marL="457200" lvl="0" indent="0" algn="l" rtl="0">
              <a:spcBef>
                <a:spcPts val="0"/>
              </a:spcBef>
              <a:spcAft>
                <a:spcPts val="0"/>
              </a:spcAft>
              <a:buNone/>
            </a:pPr>
            <a:r>
              <a:rPr lang="en" sz="2000" i="1">
                <a:solidFill>
                  <a:srgbClr val="FFFFFF"/>
                </a:solidFill>
                <a:latin typeface="Raleway"/>
                <a:ea typeface="Raleway"/>
                <a:cs typeface="Raleway"/>
                <a:sym typeface="Raleway"/>
              </a:rPr>
              <a:t>PES University, Bengaluru</a:t>
            </a:r>
            <a:endParaRPr sz="2000" i="1">
              <a:solidFill>
                <a:srgbClr val="FFFFFF"/>
              </a:solidFill>
              <a:latin typeface="Raleway"/>
              <a:ea typeface="Raleway"/>
              <a:cs typeface="Raleway"/>
              <a:sym typeface="Raleway"/>
            </a:endParaRPr>
          </a:p>
          <a:p>
            <a:pPr marL="0" lvl="0" indent="0" algn="l" rtl="0">
              <a:spcBef>
                <a:spcPts val="0"/>
              </a:spcBef>
              <a:spcAft>
                <a:spcPts val="0"/>
              </a:spcAft>
              <a:buNone/>
            </a:pPr>
            <a:endParaRPr sz="1000" i="1">
              <a:solidFill>
                <a:srgbClr val="FFFFFF"/>
              </a:solidFill>
              <a:latin typeface="Raleway"/>
              <a:ea typeface="Raleway"/>
              <a:cs typeface="Raleway"/>
              <a:sym typeface="Raleway"/>
            </a:endParaRPr>
          </a:p>
          <a:p>
            <a:pPr marL="457200" lvl="0" indent="-368300" algn="l" rtl="0">
              <a:spcBef>
                <a:spcPts val="0"/>
              </a:spcBef>
              <a:spcAft>
                <a:spcPts val="0"/>
              </a:spcAft>
              <a:buClr>
                <a:schemeClr val="accent5"/>
              </a:buClr>
              <a:buSzPts val="2200"/>
              <a:buFont typeface="Raleway"/>
              <a:buChar char="●"/>
            </a:pPr>
            <a:r>
              <a:rPr lang="en" sz="2200" b="1">
                <a:solidFill>
                  <a:schemeClr val="accent5"/>
                </a:solidFill>
                <a:latin typeface="Raleway"/>
                <a:ea typeface="Raleway"/>
                <a:cs typeface="Raleway"/>
                <a:sym typeface="Raleway"/>
              </a:rPr>
              <a:t>Sakshi Sharma</a:t>
            </a:r>
            <a:endParaRPr sz="2200" b="1">
              <a:solidFill>
                <a:schemeClr val="accent5"/>
              </a:solidFill>
              <a:latin typeface="Raleway"/>
              <a:ea typeface="Raleway"/>
              <a:cs typeface="Raleway"/>
              <a:sym typeface="Raleway"/>
            </a:endParaRPr>
          </a:p>
          <a:p>
            <a:pPr marL="457200" lvl="0" indent="0" algn="l" rtl="0">
              <a:spcBef>
                <a:spcPts val="0"/>
              </a:spcBef>
              <a:spcAft>
                <a:spcPts val="0"/>
              </a:spcAft>
              <a:buNone/>
            </a:pPr>
            <a:r>
              <a:rPr lang="en" sz="2000" i="1">
                <a:solidFill>
                  <a:srgbClr val="FFFFFF"/>
                </a:solidFill>
                <a:latin typeface="Raleway"/>
                <a:ea typeface="Raleway"/>
                <a:cs typeface="Raleway"/>
                <a:sym typeface="Raleway"/>
              </a:rPr>
              <a:t>IIITDM Jabalpur</a:t>
            </a:r>
            <a:endParaRPr sz="800">
              <a:solidFill>
                <a:srgbClr val="FFFFFF"/>
              </a:solidFill>
              <a:latin typeface="Raleway"/>
              <a:ea typeface="Raleway"/>
              <a:cs typeface="Raleway"/>
              <a:sym typeface="Raleway"/>
            </a:endParaRPr>
          </a:p>
          <a:p>
            <a:pPr marL="457200" lvl="0" indent="0" algn="l" rtl="0">
              <a:spcBef>
                <a:spcPts val="0"/>
              </a:spcBef>
              <a:spcAft>
                <a:spcPts val="0"/>
              </a:spcAft>
              <a:buNone/>
            </a:pPr>
            <a:endParaRPr sz="2000" i="1">
              <a:solidFill>
                <a:srgbClr val="FFFFFF"/>
              </a:solidFill>
              <a:latin typeface="Raleway"/>
              <a:ea typeface="Raleway"/>
              <a:cs typeface="Raleway"/>
              <a:sym typeface="Raleway"/>
            </a:endParaRPr>
          </a:p>
        </p:txBody>
      </p:sp>
      <p:pic>
        <p:nvPicPr>
          <p:cNvPr id="81" name="Google Shape;81;p14"/>
          <p:cNvPicPr preferRelativeResize="0"/>
          <p:nvPr/>
        </p:nvPicPr>
        <p:blipFill>
          <a:blip r:embed="rId3">
            <a:alphaModFix/>
          </a:blip>
          <a:stretch>
            <a:fillRect/>
          </a:stretch>
        </p:blipFill>
        <p:spPr>
          <a:xfrm>
            <a:off x="206550" y="980988"/>
            <a:ext cx="4630424" cy="34728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2"/>
          <p:cNvPicPr preferRelativeResize="0"/>
          <p:nvPr/>
        </p:nvPicPr>
        <p:blipFill>
          <a:blip r:embed="rId3">
            <a:alphaModFix/>
          </a:blip>
          <a:stretch>
            <a:fillRect/>
          </a:stretch>
        </p:blipFill>
        <p:spPr>
          <a:xfrm>
            <a:off x="148472" y="2888900"/>
            <a:ext cx="3525274" cy="1982975"/>
          </a:xfrm>
          <a:prstGeom prst="rect">
            <a:avLst/>
          </a:prstGeom>
          <a:noFill/>
          <a:ln>
            <a:noFill/>
          </a:ln>
        </p:spPr>
      </p:pic>
      <p:sp>
        <p:nvSpPr>
          <p:cNvPr id="217" name="Google Shape;217;p32"/>
          <p:cNvSpPr txBox="1">
            <a:spLocks noGrp="1"/>
          </p:cNvSpPr>
          <p:nvPr>
            <p:ph type="title"/>
          </p:nvPr>
        </p:nvSpPr>
        <p:spPr>
          <a:xfrm>
            <a:off x="3288850" y="67075"/>
            <a:ext cx="2942400" cy="1359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8000">
                <a:solidFill>
                  <a:schemeClr val="accent1"/>
                </a:solidFill>
              </a:rPr>
              <a:t>Tool</a:t>
            </a:r>
            <a:endParaRPr sz="8000">
              <a:solidFill>
                <a:schemeClr val="accent1"/>
              </a:solidFill>
            </a:endParaRPr>
          </a:p>
        </p:txBody>
      </p:sp>
      <p:sp>
        <p:nvSpPr>
          <p:cNvPr id="218" name="Google Shape;218;p32"/>
          <p:cNvSpPr txBox="1"/>
          <p:nvPr/>
        </p:nvSpPr>
        <p:spPr>
          <a:xfrm>
            <a:off x="1448350" y="2536700"/>
            <a:ext cx="9255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Selenium</a:t>
            </a:r>
            <a:endParaRPr>
              <a:latin typeface="Lato"/>
              <a:ea typeface="Lato"/>
              <a:cs typeface="Lato"/>
              <a:sym typeface="Lato"/>
            </a:endParaRPr>
          </a:p>
        </p:txBody>
      </p:sp>
      <p:pic>
        <p:nvPicPr>
          <p:cNvPr id="219" name="Google Shape;219;p32"/>
          <p:cNvPicPr preferRelativeResize="0"/>
          <p:nvPr/>
        </p:nvPicPr>
        <p:blipFill>
          <a:blip r:embed="rId4">
            <a:alphaModFix/>
          </a:blip>
          <a:stretch>
            <a:fillRect/>
          </a:stretch>
        </p:blipFill>
        <p:spPr>
          <a:xfrm>
            <a:off x="5182478" y="2868512"/>
            <a:ext cx="3813059" cy="2003351"/>
          </a:xfrm>
          <a:prstGeom prst="rect">
            <a:avLst/>
          </a:prstGeom>
          <a:noFill/>
          <a:ln>
            <a:noFill/>
          </a:ln>
        </p:spPr>
      </p:pic>
      <p:sp>
        <p:nvSpPr>
          <p:cNvPr id="220" name="Google Shape;220;p32"/>
          <p:cNvSpPr txBox="1"/>
          <p:nvPr/>
        </p:nvSpPr>
        <p:spPr>
          <a:xfrm>
            <a:off x="6423913" y="2536700"/>
            <a:ext cx="13302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Web Browser</a:t>
            </a:r>
            <a:endParaRPr>
              <a:latin typeface="Lato"/>
              <a:ea typeface="Lato"/>
              <a:cs typeface="Lato"/>
              <a:sym typeface="Lato"/>
            </a:endParaRPr>
          </a:p>
        </p:txBody>
      </p:sp>
      <p:pic>
        <p:nvPicPr>
          <p:cNvPr id="221" name="Google Shape;221;p32"/>
          <p:cNvPicPr preferRelativeResize="0"/>
          <p:nvPr/>
        </p:nvPicPr>
        <p:blipFill>
          <a:blip r:embed="rId5">
            <a:alphaModFix/>
          </a:blip>
          <a:stretch>
            <a:fillRect/>
          </a:stretch>
        </p:blipFill>
        <p:spPr>
          <a:xfrm>
            <a:off x="3212650" y="3313350"/>
            <a:ext cx="1969824" cy="1073949"/>
          </a:xfrm>
          <a:prstGeom prst="rect">
            <a:avLst/>
          </a:prstGeom>
          <a:noFill/>
          <a:ln>
            <a:noFill/>
          </a:ln>
        </p:spPr>
      </p:pic>
      <p:sp>
        <p:nvSpPr>
          <p:cNvPr id="222" name="Google Shape;222;p32"/>
          <p:cNvSpPr txBox="1"/>
          <p:nvPr/>
        </p:nvSpPr>
        <p:spPr>
          <a:xfrm>
            <a:off x="3322988" y="3237625"/>
            <a:ext cx="1043400" cy="3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Automate</a:t>
            </a:r>
            <a:endParaRPr>
              <a:latin typeface="Lato"/>
              <a:ea typeface="Lato"/>
              <a:cs typeface="Lato"/>
              <a:sym typeface="Lato"/>
            </a:endParaRPr>
          </a:p>
        </p:txBody>
      </p:sp>
      <p:sp>
        <p:nvSpPr>
          <p:cNvPr id="223" name="Google Shape;223;p32"/>
          <p:cNvSpPr txBox="1"/>
          <p:nvPr/>
        </p:nvSpPr>
        <p:spPr>
          <a:xfrm>
            <a:off x="224675" y="1384475"/>
            <a:ext cx="8737800" cy="5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rgbClr val="3A3A3A"/>
                </a:solidFill>
                <a:highlight>
                  <a:srgbClr val="FEFEFE"/>
                </a:highlight>
                <a:latin typeface="Roboto"/>
                <a:ea typeface="Roboto"/>
                <a:cs typeface="Roboto"/>
                <a:sym typeface="Roboto"/>
              </a:rPr>
              <a:t>Selenium is primarily geared towards </a:t>
            </a:r>
            <a:r>
              <a:rPr lang="en" sz="1900" b="1">
                <a:solidFill>
                  <a:srgbClr val="3A3A3A"/>
                </a:solidFill>
                <a:highlight>
                  <a:srgbClr val="FEFEFE"/>
                </a:highlight>
                <a:latin typeface="Roboto"/>
                <a:ea typeface="Roboto"/>
                <a:cs typeface="Roboto"/>
                <a:sym typeface="Roboto"/>
              </a:rPr>
              <a:t>automated testing of web applications</a:t>
            </a:r>
            <a:r>
              <a:rPr lang="en" sz="1900">
                <a:solidFill>
                  <a:srgbClr val="3A3A3A"/>
                </a:solidFill>
                <a:highlight>
                  <a:srgbClr val="FEFEFE"/>
                </a:highlight>
                <a:latin typeface="Roboto"/>
                <a:ea typeface="Roboto"/>
                <a:cs typeface="Roboto"/>
                <a:sym typeface="Roboto"/>
              </a:rPr>
              <a:t>, but it is great as a general-purpose </a:t>
            </a:r>
            <a:r>
              <a:rPr lang="en" sz="1900" b="1" i="1">
                <a:solidFill>
                  <a:schemeClr val="dk1"/>
                </a:solidFill>
                <a:highlight>
                  <a:srgbClr val="FEFEFE"/>
                </a:highlight>
                <a:latin typeface="Roboto"/>
                <a:ea typeface="Roboto"/>
                <a:cs typeface="Roboto"/>
                <a:sym typeface="Roboto"/>
              </a:rPr>
              <a:t>browser automation tool</a:t>
            </a:r>
            <a:r>
              <a:rPr lang="en" sz="1900" b="1" i="1">
                <a:solidFill>
                  <a:srgbClr val="3A3A3A"/>
                </a:solidFill>
                <a:highlight>
                  <a:srgbClr val="FEFEFE"/>
                </a:highlight>
                <a:latin typeface="Roboto"/>
                <a:ea typeface="Roboto"/>
                <a:cs typeface="Roboto"/>
                <a:sym typeface="Roboto"/>
              </a:rPr>
              <a:t>.</a:t>
            </a:r>
            <a:endParaRPr sz="1900" b="1" i="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7"/>
        <p:cNvGrpSpPr/>
        <p:nvPr/>
      </p:nvGrpSpPr>
      <p:grpSpPr>
        <a:xfrm>
          <a:off x="0" y="0"/>
          <a:ext cx="0" cy="0"/>
          <a:chOff x="0" y="0"/>
          <a:chExt cx="0" cy="0"/>
        </a:xfrm>
      </p:grpSpPr>
      <p:sp>
        <p:nvSpPr>
          <p:cNvPr id="228" name="Google Shape;228;p33"/>
          <p:cNvSpPr txBox="1">
            <a:spLocks noGrp="1"/>
          </p:cNvSpPr>
          <p:nvPr>
            <p:ph type="title"/>
          </p:nvPr>
        </p:nvSpPr>
        <p:spPr>
          <a:xfrm>
            <a:off x="368425" y="189075"/>
            <a:ext cx="6907500" cy="144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8000">
                <a:solidFill>
                  <a:schemeClr val="accent5"/>
                </a:solidFill>
              </a:rPr>
              <a:t>Supporters </a:t>
            </a:r>
            <a:r>
              <a:rPr lang="en" sz="8000">
                <a:solidFill>
                  <a:srgbClr val="000000"/>
                </a:solidFill>
              </a:rPr>
              <a:t>: )</a:t>
            </a:r>
            <a:endParaRPr sz="8000">
              <a:solidFill>
                <a:srgbClr val="000000"/>
              </a:solidFill>
            </a:endParaRPr>
          </a:p>
        </p:txBody>
      </p:sp>
      <p:pic>
        <p:nvPicPr>
          <p:cNvPr id="229" name="Google Shape;229;p33"/>
          <p:cNvPicPr preferRelativeResize="0"/>
          <p:nvPr/>
        </p:nvPicPr>
        <p:blipFill>
          <a:blip r:embed="rId3">
            <a:alphaModFix/>
          </a:blip>
          <a:stretch>
            <a:fillRect/>
          </a:stretch>
        </p:blipFill>
        <p:spPr>
          <a:xfrm>
            <a:off x="2575400" y="2458800"/>
            <a:ext cx="1154000" cy="1154000"/>
          </a:xfrm>
          <a:prstGeom prst="rect">
            <a:avLst/>
          </a:prstGeom>
          <a:noFill/>
          <a:ln>
            <a:noFill/>
          </a:ln>
        </p:spPr>
      </p:pic>
      <p:pic>
        <p:nvPicPr>
          <p:cNvPr id="230" name="Google Shape;230;p33"/>
          <p:cNvPicPr preferRelativeResize="0"/>
          <p:nvPr/>
        </p:nvPicPr>
        <p:blipFill>
          <a:blip r:embed="rId4">
            <a:alphaModFix/>
          </a:blip>
          <a:stretch>
            <a:fillRect/>
          </a:stretch>
        </p:blipFill>
        <p:spPr>
          <a:xfrm>
            <a:off x="6308400" y="3612800"/>
            <a:ext cx="1646201" cy="893625"/>
          </a:xfrm>
          <a:prstGeom prst="rect">
            <a:avLst/>
          </a:prstGeom>
          <a:noFill/>
          <a:ln>
            <a:noFill/>
          </a:ln>
        </p:spPr>
      </p:pic>
      <p:pic>
        <p:nvPicPr>
          <p:cNvPr id="231" name="Google Shape;231;p33"/>
          <p:cNvPicPr preferRelativeResize="0"/>
          <p:nvPr/>
        </p:nvPicPr>
        <p:blipFill>
          <a:blip r:embed="rId5">
            <a:alphaModFix/>
          </a:blip>
          <a:stretch>
            <a:fillRect/>
          </a:stretch>
        </p:blipFill>
        <p:spPr>
          <a:xfrm>
            <a:off x="3746750" y="2221625"/>
            <a:ext cx="2020426" cy="2020426"/>
          </a:xfrm>
          <a:prstGeom prst="rect">
            <a:avLst/>
          </a:prstGeom>
          <a:noFill/>
          <a:ln>
            <a:noFill/>
          </a:ln>
        </p:spPr>
      </p:pic>
      <p:pic>
        <p:nvPicPr>
          <p:cNvPr id="232" name="Google Shape;232;p33"/>
          <p:cNvPicPr preferRelativeResize="0"/>
          <p:nvPr/>
        </p:nvPicPr>
        <p:blipFill>
          <a:blip r:embed="rId6">
            <a:alphaModFix/>
          </a:blip>
          <a:stretch>
            <a:fillRect/>
          </a:stretch>
        </p:blipFill>
        <p:spPr>
          <a:xfrm>
            <a:off x="5249475" y="3737675"/>
            <a:ext cx="974025" cy="852275"/>
          </a:xfrm>
          <a:prstGeom prst="rect">
            <a:avLst/>
          </a:prstGeom>
          <a:noFill/>
          <a:ln>
            <a:noFill/>
          </a:ln>
        </p:spPr>
      </p:pic>
      <p:pic>
        <p:nvPicPr>
          <p:cNvPr id="233" name="Google Shape;233;p33"/>
          <p:cNvPicPr preferRelativeResize="0"/>
          <p:nvPr/>
        </p:nvPicPr>
        <p:blipFill>
          <a:blip r:embed="rId7">
            <a:alphaModFix/>
          </a:blip>
          <a:stretch>
            <a:fillRect/>
          </a:stretch>
        </p:blipFill>
        <p:spPr>
          <a:xfrm>
            <a:off x="1250375" y="2082199"/>
            <a:ext cx="1307676" cy="2391952"/>
          </a:xfrm>
          <a:prstGeom prst="rect">
            <a:avLst/>
          </a:prstGeom>
          <a:noFill/>
          <a:ln>
            <a:noFill/>
          </a:ln>
        </p:spPr>
      </p:pic>
      <p:pic>
        <p:nvPicPr>
          <p:cNvPr id="234" name="Google Shape;234;p33"/>
          <p:cNvPicPr preferRelativeResize="0"/>
          <p:nvPr/>
        </p:nvPicPr>
        <p:blipFill>
          <a:blip r:embed="rId8">
            <a:alphaModFix/>
          </a:blip>
          <a:stretch>
            <a:fillRect/>
          </a:stretch>
        </p:blipFill>
        <p:spPr>
          <a:xfrm>
            <a:off x="5851901" y="2030979"/>
            <a:ext cx="1021150" cy="1658400"/>
          </a:xfrm>
          <a:prstGeom prst="rect">
            <a:avLst/>
          </a:prstGeom>
          <a:noFill/>
          <a:ln>
            <a:noFill/>
          </a:ln>
        </p:spPr>
      </p:pic>
      <p:pic>
        <p:nvPicPr>
          <p:cNvPr id="235" name="Google Shape;235;p33"/>
          <p:cNvPicPr preferRelativeResize="0"/>
          <p:nvPr/>
        </p:nvPicPr>
        <p:blipFill>
          <a:blip r:embed="rId9">
            <a:alphaModFix/>
          </a:blip>
          <a:stretch>
            <a:fillRect/>
          </a:stretch>
        </p:blipFill>
        <p:spPr>
          <a:xfrm>
            <a:off x="2683850" y="3661475"/>
            <a:ext cx="1520100" cy="760050"/>
          </a:xfrm>
          <a:prstGeom prst="rect">
            <a:avLst/>
          </a:prstGeom>
          <a:noFill/>
          <a:ln>
            <a:noFill/>
          </a:ln>
        </p:spPr>
      </p:pic>
      <p:sp>
        <p:nvSpPr>
          <p:cNvPr id="236" name="Google Shape;236;p33"/>
          <p:cNvSpPr/>
          <p:nvPr/>
        </p:nvSpPr>
        <p:spPr>
          <a:xfrm>
            <a:off x="476125" y="1597475"/>
            <a:ext cx="6498000" cy="10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4"/>
          <p:cNvSpPr txBox="1">
            <a:spLocks noGrp="1"/>
          </p:cNvSpPr>
          <p:nvPr>
            <p:ph type="title"/>
          </p:nvPr>
        </p:nvSpPr>
        <p:spPr>
          <a:xfrm>
            <a:off x="297600" y="188500"/>
            <a:ext cx="8548800" cy="132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500">
                <a:solidFill>
                  <a:schemeClr val="accent5"/>
                </a:solidFill>
              </a:rPr>
              <a:t>Static Web Scraping</a:t>
            </a:r>
            <a:endParaRPr sz="6500">
              <a:solidFill>
                <a:schemeClr val="accent5"/>
              </a:solidFill>
            </a:endParaRPr>
          </a:p>
        </p:txBody>
      </p:sp>
      <p:sp>
        <p:nvSpPr>
          <p:cNvPr id="242" name="Google Shape;242;p34"/>
          <p:cNvSpPr txBox="1"/>
          <p:nvPr/>
        </p:nvSpPr>
        <p:spPr>
          <a:xfrm>
            <a:off x="4769225" y="1438225"/>
            <a:ext cx="3447000" cy="12474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rgbClr val="FFFFFF"/>
              </a:buClr>
              <a:buSzPts val="1700"/>
              <a:buFont typeface="Lato"/>
              <a:buChar char="●"/>
            </a:pPr>
            <a:r>
              <a:rPr lang="en" sz="1700">
                <a:solidFill>
                  <a:srgbClr val="FFFFFF"/>
                </a:solidFill>
                <a:latin typeface="Lato"/>
                <a:ea typeface="Lato"/>
                <a:cs typeface="Lato"/>
                <a:sym typeface="Lato"/>
              </a:rPr>
              <a:t>automatically fetching the content of web pages </a:t>
            </a:r>
            <a:endParaRPr sz="1700">
              <a:solidFill>
                <a:srgbClr val="FFFFFF"/>
              </a:solidFill>
              <a:latin typeface="Lato"/>
              <a:ea typeface="Lato"/>
              <a:cs typeface="Lato"/>
              <a:sym typeface="Lato"/>
            </a:endParaRPr>
          </a:p>
          <a:p>
            <a:pPr marL="457200" lvl="0" indent="-336550" algn="l" rtl="0">
              <a:spcBef>
                <a:spcPts val="0"/>
              </a:spcBef>
              <a:spcAft>
                <a:spcPts val="0"/>
              </a:spcAft>
              <a:buClr>
                <a:srgbClr val="FFFFFF"/>
              </a:buClr>
              <a:buSzPts val="1700"/>
              <a:buFont typeface="Lato"/>
              <a:buChar char="●"/>
            </a:pPr>
            <a:r>
              <a:rPr lang="en" sz="1700">
                <a:solidFill>
                  <a:srgbClr val="FFFFFF"/>
                </a:solidFill>
                <a:latin typeface="Lato"/>
                <a:ea typeface="Lato"/>
                <a:cs typeface="Lato"/>
                <a:sym typeface="Lato"/>
              </a:rPr>
              <a:t>extracting some information.</a:t>
            </a:r>
            <a:endParaRPr sz="1700">
              <a:solidFill>
                <a:srgbClr val="FFFFFF"/>
              </a:solidFill>
              <a:latin typeface="Lato"/>
              <a:ea typeface="Lato"/>
              <a:cs typeface="Lato"/>
              <a:sym typeface="Lato"/>
            </a:endParaRPr>
          </a:p>
          <a:p>
            <a:pPr marL="457200" lvl="0" indent="-336550" algn="l" rtl="0">
              <a:spcBef>
                <a:spcPts val="0"/>
              </a:spcBef>
              <a:spcAft>
                <a:spcPts val="0"/>
              </a:spcAft>
              <a:buClr>
                <a:srgbClr val="FFFFFF"/>
              </a:buClr>
              <a:buSzPts val="1700"/>
              <a:buFont typeface="Lato"/>
              <a:buChar char="●"/>
            </a:pPr>
            <a:r>
              <a:rPr lang="en" sz="1700">
                <a:solidFill>
                  <a:srgbClr val="FFFFFF"/>
                </a:solidFill>
                <a:latin typeface="Lato"/>
                <a:ea typeface="Lato"/>
                <a:cs typeface="Lato"/>
                <a:sym typeface="Lato"/>
              </a:rPr>
              <a:t>Browser is not involved </a:t>
            </a:r>
            <a:endParaRPr sz="1700">
              <a:solidFill>
                <a:srgbClr val="FFFFFF"/>
              </a:solidFill>
              <a:latin typeface="Lato"/>
              <a:ea typeface="Lato"/>
              <a:cs typeface="Lato"/>
              <a:sym typeface="Lato"/>
            </a:endParaRPr>
          </a:p>
        </p:txBody>
      </p:sp>
      <p:pic>
        <p:nvPicPr>
          <p:cNvPr id="243" name="Google Shape;243;p34"/>
          <p:cNvPicPr preferRelativeResize="0"/>
          <p:nvPr/>
        </p:nvPicPr>
        <p:blipFill>
          <a:blip r:embed="rId3">
            <a:alphaModFix/>
          </a:blip>
          <a:stretch>
            <a:fillRect/>
          </a:stretch>
        </p:blipFill>
        <p:spPr>
          <a:xfrm>
            <a:off x="450075" y="2139200"/>
            <a:ext cx="3124500" cy="2794900"/>
          </a:xfrm>
          <a:prstGeom prst="rect">
            <a:avLst/>
          </a:prstGeom>
          <a:noFill/>
          <a:ln>
            <a:noFill/>
          </a:ln>
        </p:spPr>
      </p:pic>
      <p:pic>
        <p:nvPicPr>
          <p:cNvPr id="244" name="Google Shape;244;p34"/>
          <p:cNvPicPr preferRelativeResize="0"/>
          <p:nvPr/>
        </p:nvPicPr>
        <p:blipFill>
          <a:blip r:embed="rId4">
            <a:alphaModFix/>
          </a:blip>
          <a:stretch>
            <a:fillRect/>
          </a:stretch>
        </p:blipFill>
        <p:spPr>
          <a:xfrm>
            <a:off x="3998450" y="3255450"/>
            <a:ext cx="1969824" cy="1073949"/>
          </a:xfrm>
          <a:prstGeom prst="rect">
            <a:avLst/>
          </a:prstGeom>
          <a:noFill/>
          <a:ln>
            <a:noFill/>
          </a:ln>
        </p:spPr>
      </p:pic>
      <p:pic>
        <p:nvPicPr>
          <p:cNvPr id="245" name="Google Shape;245;p34"/>
          <p:cNvPicPr preferRelativeResize="0"/>
          <p:nvPr/>
        </p:nvPicPr>
        <p:blipFill>
          <a:blip r:embed="rId5">
            <a:alphaModFix/>
          </a:blip>
          <a:stretch>
            <a:fillRect/>
          </a:stretch>
        </p:blipFill>
        <p:spPr>
          <a:xfrm>
            <a:off x="6809624" y="3042400"/>
            <a:ext cx="1061375" cy="1580100"/>
          </a:xfrm>
          <a:prstGeom prst="rect">
            <a:avLst/>
          </a:prstGeom>
          <a:noFill/>
          <a:ln>
            <a:noFill/>
          </a:ln>
        </p:spPr>
      </p:pic>
      <p:sp>
        <p:nvSpPr>
          <p:cNvPr id="246" name="Google Shape;246;p34"/>
          <p:cNvSpPr txBox="1"/>
          <p:nvPr/>
        </p:nvSpPr>
        <p:spPr>
          <a:xfrm>
            <a:off x="5759200" y="4622275"/>
            <a:ext cx="3180000" cy="35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Well, US government build that site !!</a:t>
            </a:r>
            <a:endParaRPr>
              <a:solidFill>
                <a:srgbClr val="FFFFFF"/>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5"/>
          <p:cNvSpPr txBox="1">
            <a:spLocks noGrp="1"/>
          </p:cNvSpPr>
          <p:nvPr>
            <p:ph type="title"/>
          </p:nvPr>
        </p:nvSpPr>
        <p:spPr>
          <a:xfrm>
            <a:off x="1256900" y="1688550"/>
            <a:ext cx="67020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a:solidFill>
                  <a:srgbClr val="FFFFFF"/>
                </a:solidFill>
              </a:rPr>
              <a:t>What Makes It Great !</a:t>
            </a:r>
            <a:endParaRPr sz="80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6"/>
          <p:cNvSpPr txBox="1">
            <a:spLocks noGrp="1"/>
          </p:cNvSpPr>
          <p:nvPr>
            <p:ph type="title"/>
          </p:nvPr>
        </p:nvSpPr>
        <p:spPr>
          <a:xfrm>
            <a:off x="333450" y="188500"/>
            <a:ext cx="8805000" cy="132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800">
                <a:solidFill>
                  <a:schemeClr val="accent5"/>
                </a:solidFill>
              </a:rPr>
              <a:t>Dynamic Web Scraping</a:t>
            </a:r>
            <a:endParaRPr sz="5800">
              <a:solidFill>
                <a:schemeClr val="accent5"/>
              </a:solidFill>
            </a:endParaRPr>
          </a:p>
        </p:txBody>
      </p:sp>
      <p:sp>
        <p:nvSpPr>
          <p:cNvPr id="257" name="Google Shape;257;p36"/>
          <p:cNvSpPr txBox="1"/>
          <p:nvPr/>
        </p:nvSpPr>
        <p:spPr>
          <a:xfrm>
            <a:off x="911400" y="1935600"/>
            <a:ext cx="4177800" cy="2420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Online form filling</a:t>
            </a:r>
            <a:endParaRPr sz="1800">
              <a:solidFill>
                <a:srgbClr val="FFFFFF"/>
              </a:solidFill>
              <a:latin typeface="Lato"/>
              <a:ea typeface="Lato"/>
              <a:cs typeface="Lato"/>
              <a:sym typeface="Lato"/>
            </a:endParaRPr>
          </a:p>
          <a:p>
            <a:pPr marL="457200" lvl="0" indent="-342900" algn="l" rtl="0">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Scrape youtube comments</a:t>
            </a:r>
            <a:endParaRPr sz="1800">
              <a:solidFill>
                <a:srgbClr val="FFFFFF"/>
              </a:solidFill>
              <a:latin typeface="Lato"/>
              <a:ea typeface="Lato"/>
              <a:cs typeface="Lato"/>
              <a:sym typeface="Lato"/>
            </a:endParaRPr>
          </a:p>
          <a:p>
            <a:pPr marL="457200" lvl="0" indent="-342900" algn="l" rtl="0">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Play youtube videos automatically</a:t>
            </a:r>
            <a:endParaRPr sz="1800">
              <a:solidFill>
                <a:srgbClr val="FFFFFF"/>
              </a:solidFill>
              <a:latin typeface="Lato"/>
              <a:ea typeface="Lato"/>
              <a:cs typeface="Lato"/>
              <a:sym typeface="Lato"/>
            </a:endParaRPr>
          </a:p>
          <a:p>
            <a:pPr marL="457200" lvl="0" indent="-342900" algn="l" rtl="0">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Download millions of Medium blog articles</a:t>
            </a:r>
            <a:endParaRPr sz="1800">
              <a:solidFill>
                <a:srgbClr val="FFFFFF"/>
              </a:solidFill>
              <a:latin typeface="Lato"/>
              <a:ea typeface="Lato"/>
              <a:cs typeface="Lato"/>
              <a:sym typeface="Lato"/>
            </a:endParaRPr>
          </a:p>
          <a:p>
            <a:pPr marL="457200" lvl="0" indent="-342900" algn="l" rtl="0">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Download all the photos of an user on Instagram</a:t>
            </a:r>
            <a:endParaRPr sz="1800">
              <a:solidFill>
                <a:srgbClr val="FFFFFF"/>
              </a:solidFill>
              <a:latin typeface="Lato"/>
              <a:ea typeface="Lato"/>
              <a:cs typeface="Lato"/>
              <a:sym typeface="Lato"/>
            </a:endParaRPr>
          </a:p>
          <a:p>
            <a:pPr marL="457200" lvl="0" indent="-342900" algn="l" rtl="0">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And a lot more….</a:t>
            </a:r>
            <a:endParaRPr sz="1800">
              <a:solidFill>
                <a:srgbClr val="FFFFFF"/>
              </a:solidFill>
              <a:latin typeface="Lato"/>
              <a:ea typeface="Lato"/>
              <a:cs typeface="Lato"/>
              <a:sym typeface="Lato"/>
            </a:endParaRPr>
          </a:p>
        </p:txBody>
      </p:sp>
      <p:pic>
        <p:nvPicPr>
          <p:cNvPr id="258" name="Google Shape;258;p36"/>
          <p:cNvPicPr preferRelativeResize="0"/>
          <p:nvPr/>
        </p:nvPicPr>
        <p:blipFill>
          <a:blip r:embed="rId3">
            <a:alphaModFix/>
          </a:blip>
          <a:stretch>
            <a:fillRect/>
          </a:stretch>
        </p:blipFill>
        <p:spPr>
          <a:xfrm>
            <a:off x="7508225" y="3587550"/>
            <a:ext cx="1155925" cy="1155925"/>
          </a:xfrm>
          <a:prstGeom prst="rect">
            <a:avLst/>
          </a:prstGeom>
          <a:noFill/>
          <a:ln>
            <a:noFill/>
          </a:ln>
        </p:spPr>
      </p:pic>
      <p:pic>
        <p:nvPicPr>
          <p:cNvPr id="259" name="Google Shape;259;p36"/>
          <p:cNvPicPr preferRelativeResize="0"/>
          <p:nvPr/>
        </p:nvPicPr>
        <p:blipFill>
          <a:blip r:embed="rId4">
            <a:alphaModFix/>
          </a:blip>
          <a:stretch>
            <a:fillRect/>
          </a:stretch>
        </p:blipFill>
        <p:spPr>
          <a:xfrm>
            <a:off x="6012775" y="3533500"/>
            <a:ext cx="1209975" cy="1209975"/>
          </a:xfrm>
          <a:prstGeom prst="rect">
            <a:avLst/>
          </a:prstGeom>
          <a:noFill/>
          <a:ln>
            <a:noFill/>
          </a:ln>
        </p:spPr>
      </p:pic>
      <p:pic>
        <p:nvPicPr>
          <p:cNvPr id="260" name="Google Shape;260;p36"/>
          <p:cNvPicPr preferRelativeResize="0"/>
          <p:nvPr/>
        </p:nvPicPr>
        <p:blipFill>
          <a:blip r:embed="rId5">
            <a:alphaModFix/>
          </a:blip>
          <a:stretch>
            <a:fillRect/>
          </a:stretch>
        </p:blipFill>
        <p:spPr>
          <a:xfrm>
            <a:off x="5642100" y="1667500"/>
            <a:ext cx="3043189" cy="1713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7"/>
          <p:cNvSpPr txBox="1">
            <a:spLocks noGrp="1"/>
          </p:cNvSpPr>
          <p:nvPr>
            <p:ph type="title"/>
          </p:nvPr>
        </p:nvSpPr>
        <p:spPr>
          <a:xfrm>
            <a:off x="322325" y="463500"/>
            <a:ext cx="6175800" cy="3349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6500">
                <a:solidFill>
                  <a:schemeClr val="accent5"/>
                </a:solidFill>
              </a:rPr>
              <a:t>Youtube </a:t>
            </a:r>
            <a:endParaRPr sz="6500">
              <a:solidFill>
                <a:schemeClr val="accent5"/>
              </a:solidFill>
            </a:endParaRPr>
          </a:p>
          <a:p>
            <a:pPr marL="0" lvl="0" indent="0" algn="l" rtl="0">
              <a:lnSpc>
                <a:spcPct val="100000"/>
              </a:lnSpc>
              <a:spcBef>
                <a:spcPts val="0"/>
              </a:spcBef>
              <a:spcAft>
                <a:spcPts val="0"/>
              </a:spcAft>
              <a:buNone/>
            </a:pPr>
            <a:r>
              <a:rPr lang="en" sz="6500">
                <a:solidFill>
                  <a:schemeClr val="accent5"/>
                </a:solidFill>
              </a:rPr>
              <a:t>Live Chat Data </a:t>
            </a:r>
            <a:endParaRPr sz="6500">
              <a:solidFill>
                <a:schemeClr val="accent5"/>
              </a:solidFill>
            </a:endParaRPr>
          </a:p>
          <a:p>
            <a:pPr marL="0" lvl="0" indent="0" algn="l" rtl="0">
              <a:lnSpc>
                <a:spcPct val="100000"/>
              </a:lnSpc>
              <a:spcBef>
                <a:spcPts val="0"/>
              </a:spcBef>
              <a:spcAft>
                <a:spcPts val="0"/>
              </a:spcAft>
              <a:buNone/>
            </a:pPr>
            <a:r>
              <a:rPr lang="en" sz="6500">
                <a:solidFill>
                  <a:schemeClr val="accent5"/>
                </a:solidFill>
              </a:rPr>
              <a:t>Scraping</a:t>
            </a:r>
            <a:endParaRPr sz="65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38"/>
          <p:cNvPicPr preferRelativeResize="0"/>
          <p:nvPr/>
        </p:nvPicPr>
        <p:blipFill>
          <a:blip r:embed="rId3">
            <a:alphaModFix/>
          </a:blip>
          <a:stretch>
            <a:fillRect/>
          </a:stretch>
        </p:blipFill>
        <p:spPr>
          <a:xfrm>
            <a:off x="152400" y="838200"/>
            <a:ext cx="8839205" cy="4011758"/>
          </a:xfrm>
          <a:prstGeom prst="rect">
            <a:avLst/>
          </a:prstGeom>
          <a:noFill/>
          <a:ln>
            <a:noFill/>
          </a:ln>
        </p:spPr>
      </p:pic>
      <p:sp>
        <p:nvSpPr>
          <p:cNvPr id="271" name="Google Shape;271;p38"/>
          <p:cNvSpPr txBox="1">
            <a:spLocks noGrp="1"/>
          </p:cNvSpPr>
          <p:nvPr>
            <p:ph type="title" idx="4294967295"/>
          </p:nvPr>
        </p:nvSpPr>
        <p:spPr>
          <a:xfrm>
            <a:off x="297600" y="188500"/>
            <a:ext cx="8548800" cy="5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accent5"/>
                </a:solidFill>
              </a:rPr>
              <a:t>Video is started automatically using Selenium</a:t>
            </a:r>
            <a:endParaRPr sz="2800" dirty="0">
              <a:solidFill>
                <a:schemeClr val="accent5"/>
              </a:solidFill>
            </a:endParaRPr>
          </a:p>
        </p:txBody>
      </p:sp>
      <p:sp>
        <p:nvSpPr>
          <p:cNvPr id="272" name="Google Shape;272;p38"/>
          <p:cNvSpPr/>
          <p:nvPr/>
        </p:nvSpPr>
        <p:spPr>
          <a:xfrm>
            <a:off x="6632225" y="864675"/>
            <a:ext cx="1985700" cy="3064800"/>
          </a:xfrm>
          <a:prstGeom prst="ellipse">
            <a:avLst/>
          </a:prstGeom>
          <a:noFill/>
          <a:ln w="19050"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8"/>
          <p:cNvSpPr txBox="1"/>
          <p:nvPr/>
        </p:nvSpPr>
        <p:spPr>
          <a:xfrm>
            <a:off x="6962675" y="4235350"/>
            <a:ext cx="1817400" cy="79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Initially Live chats are not loaded at the start of the video</a:t>
            </a:r>
            <a:endParaRPr>
              <a:latin typeface="Lato"/>
              <a:ea typeface="Lato"/>
              <a:cs typeface="Lato"/>
              <a:sym typeface="Lato"/>
            </a:endParaRPr>
          </a:p>
        </p:txBody>
      </p:sp>
      <p:pic>
        <p:nvPicPr>
          <p:cNvPr id="274" name="Google Shape;274;p38"/>
          <p:cNvPicPr preferRelativeResize="0"/>
          <p:nvPr/>
        </p:nvPicPr>
        <p:blipFill>
          <a:blip r:embed="rId4">
            <a:alphaModFix/>
          </a:blip>
          <a:stretch>
            <a:fillRect/>
          </a:stretch>
        </p:blipFill>
        <p:spPr>
          <a:xfrm rot="-7467611">
            <a:off x="8226890" y="3590736"/>
            <a:ext cx="708367" cy="63350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idx="4294967295"/>
          </p:nvPr>
        </p:nvSpPr>
        <p:spPr>
          <a:xfrm>
            <a:off x="297600" y="188500"/>
            <a:ext cx="8548800" cy="5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accent5"/>
                </a:solidFill>
              </a:rPr>
              <a:t>Move slider to the end of the video using Selenium</a:t>
            </a:r>
            <a:endParaRPr sz="2700">
              <a:solidFill>
                <a:schemeClr val="accent5"/>
              </a:solidFill>
            </a:endParaRPr>
          </a:p>
        </p:txBody>
      </p:sp>
      <p:pic>
        <p:nvPicPr>
          <p:cNvPr id="280" name="Google Shape;280;p39"/>
          <p:cNvPicPr preferRelativeResize="0"/>
          <p:nvPr/>
        </p:nvPicPr>
        <p:blipFill>
          <a:blip r:embed="rId3">
            <a:alphaModFix/>
          </a:blip>
          <a:stretch>
            <a:fillRect/>
          </a:stretch>
        </p:blipFill>
        <p:spPr>
          <a:xfrm>
            <a:off x="152400" y="907300"/>
            <a:ext cx="8839201" cy="4026233"/>
          </a:xfrm>
          <a:prstGeom prst="rect">
            <a:avLst/>
          </a:prstGeom>
          <a:noFill/>
          <a:ln>
            <a:noFill/>
          </a:ln>
        </p:spPr>
      </p:pic>
      <p:sp>
        <p:nvSpPr>
          <p:cNvPr id="281" name="Google Shape;281;p39"/>
          <p:cNvSpPr/>
          <p:nvPr/>
        </p:nvSpPr>
        <p:spPr>
          <a:xfrm>
            <a:off x="6556025" y="864675"/>
            <a:ext cx="2454300" cy="4215600"/>
          </a:xfrm>
          <a:prstGeom prst="ellipse">
            <a:avLst/>
          </a:prstGeom>
          <a:noFill/>
          <a:ln w="19050"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40"/>
          <p:cNvPicPr preferRelativeResize="0"/>
          <p:nvPr/>
        </p:nvPicPr>
        <p:blipFill>
          <a:blip r:embed="rId3">
            <a:alphaModFix/>
          </a:blip>
          <a:stretch>
            <a:fillRect/>
          </a:stretch>
        </p:blipFill>
        <p:spPr>
          <a:xfrm>
            <a:off x="152400" y="152400"/>
            <a:ext cx="2517311" cy="4838700"/>
          </a:xfrm>
          <a:prstGeom prst="rect">
            <a:avLst/>
          </a:prstGeom>
          <a:noFill/>
          <a:ln>
            <a:noFill/>
          </a:ln>
        </p:spPr>
      </p:pic>
      <p:pic>
        <p:nvPicPr>
          <p:cNvPr id="287" name="Google Shape;287;p40"/>
          <p:cNvPicPr preferRelativeResize="0"/>
          <p:nvPr/>
        </p:nvPicPr>
        <p:blipFill>
          <a:blip r:embed="rId4">
            <a:alphaModFix/>
          </a:blip>
          <a:stretch>
            <a:fillRect/>
          </a:stretch>
        </p:blipFill>
        <p:spPr>
          <a:xfrm>
            <a:off x="3983550" y="1179650"/>
            <a:ext cx="5160452" cy="3305075"/>
          </a:xfrm>
          <a:prstGeom prst="rect">
            <a:avLst/>
          </a:prstGeom>
          <a:noFill/>
          <a:ln>
            <a:noFill/>
          </a:ln>
        </p:spPr>
      </p:pic>
      <p:pic>
        <p:nvPicPr>
          <p:cNvPr id="288" name="Google Shape;288;p40"/>
          <p:cNvPicPr preferRelativeResize="0"/>
          <p:nvPr/>
        </p:nvPicPr>
        <p:blipFill>
          <a:blip r:embed="rId5">
            <a:alphaModFix/>
          </a:blip>
          <a:stretch>
            <a:fillRect/>
          </a:stretch>
        </p:blipFill>
        <p:spPr>
          <a:xfrm>
            <a:off x="2556675" y="2524350"/>
            <a:ext cx="1520574" cy="829025"/>
          </a:xfrm>
          <a:prstGeom prst="rect">
            <a:avLst/>
          </a:prstGeom>
          <a:noFill/>
          <a:ln>
            <a:noFill/>
          </a:ln>
        </p:spPr>
      </p:pic>
      <p:sp>
        <p:nvSpPr>
          <p:cNvPr id="289" name="Google Shape;289;p40"/>
          <p:cNvSpPr/>
          <p:nvPr/>
        </p:nvSpPr>
        <p:spPr>
          <a:xfrm>
            <a:off x="182900" y="690725"/>
            <a:ext cx="2145900" cy="5901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p:nvPr/>
        </p:nvSpPr>
        <p:spPr>
          <a:xfrm>
            <a:off x="4274150" y="1461900"/>
            <a:ext cx="4526700" cy="308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40"/>
          <p:cNvCxnSpPr>
            <a:stCxn id="289" idx="6"/>
            <a:endCxn id="290" idx="1"/>
          </p:cNvCxnSpPr>
          <p:nvPr/>
        </p:nvCxnSpPr>
        <p:spPr>
          <a:xfrm>
            <a:off x="2328800" y="985775"/>
            <a:ext cx="1945500" cy="630300"/>
          </a:xfrm>
          <a:prstGeom prst="straightConnector1">
            <a:avLst/>
          </a:prstGeom>
          <a:noFill/>
          <a:ln w="19050" cap="flat" cmpd="sng">
            <a:solidFill>
              <a:schemeClr val="accent1"/>
            </a:solidFill>
            <a:prstDash val="solid"/>
            <a:round/>
            <a:headEnd type="none" w="med" len="med"/>
            <a:tailEnd type="none" w="med" len="med"/>
          </a:ln>
        </p:spPr>
      </p:cxnSp>
      <p:sp>
        <p:nvSpPr>
          <p:cNvPr id="292" name="Google Shape;292;p40"/>
          <p:cNvSpPr txBox="1">
            <a:spLocks noGrp="1"/>
          </p:cNvSpPr>
          <p:nvPr>
            <p:ph type="title" idx="4294967295"/>
          </p:nvPr>
        </p:nvSpPr>
        <p:spPr>
          <a:xfrm>
            <a:off x="5164200" y="228600"/>
            <a:ext cx="2583600" cy="9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800" dirty="0">
                <a:solidFill>
                  <a:schemeClr val="accent5"/>
                </a:solidFill>
              </a:rPr>
              <a:t>Result</a:t>
            </a:r>
            <a:endParaRPr sz="5800" dirty="0">
              <a:solidFill>
                <a:schemeClr val="accent5"/>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1"/>
          <p:cNvSpPr txBox="1">
            <a:spLocks noGrp="1"/>
          </p:cNvSpPr>
          <p:nvPr>
            <p:ph type="title"/>
          </p:nvPr>
        </p:nvSpPr>
        <p:spPr>
          <a:xfrm>
            <a:off x="354100" y="1304845"/>
            <a:ext cx="6244200" cy="183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accent5"/>
                </a:solidFill>
              </a:rPr>
              <a:t> </a:t>
            </a:r>
            <a:r>
              <a:rPr lang="en" sz="7200">
                <a:solidFill>
                  <a:schemeClr val="accent5"/>
                </a:solidFill>
              </a:rPr>
              <a:t>Question Classifier</a:t>
            </a:r>
            <a:endParaRPr sz="7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85"/>
        <p:cNvGrpSpPr/>
        <p:nvPr/>
      </p:nvGrpSpPr>
      <p:grpSpPr>
        <a:xfrm>
          <a:off x="0" y="0"/>
          <a:ext cx="0" cy="0"/>
          <a:chOff x="0" y="0"/>
          <a:chExt cx="0" cy="0"/>
        </a:xfrm>
      </p:grpSpPr>
      <p:sp>
        <p:nvSpPr>
          <p:cNvPr id="86" name="Google Shape;86;p15"/>
          <p:cNvSpPr txBox="1"/>
          <p:nvPr/>
        </p:nvSpPr>
        <p:spPr>
          <a:xfrm>
            <a:off x="622750" y="1727250"/>
            <a:ext cx="7572000" cy="168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chemeClr val="dk1"/>
                </a:solidFill>
                <a:latin typeface="Raleway"/>
                <a:ea typeface="Raleway"/>
                <a:cs typeface="Raleway"/>
                <a:sym typeface="Raleway"/>
              </a:rPr>
              <a:t>WHAT IS OUR PROJECT ABOUT?</a:t>
            </a:r>
            <a:endParaRPr sz="4800" b="1">
              <a:solidFill>
                <a:schemeClr val="dk1"/>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2"/>
          <p:cNvSpPr txBox="1"/>
          <p:nvPr/>
        </p:nvSpPr>
        <p:spPr>
          <a:xfrm>
            <a:off x="1003900" y="298625"/>
            <a:ext cx="7448700" cy="9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FFFF"/>
                </a:solidFill>
                <a:latin typeface="Lato"/>
                <a:ea typeface="Lato"/>
                <a:cs typeface="Lato"/>
                <a:sym typeface="Lato"/>
              </a:rPr>
              <a:t>I don’t want to sit through a presentation after lunch!</a:t>
            </a:r>
            <a:endParaRPr sz="3000">
              <a:solidFill>
                <a:srgbClr val="FFFFFF"/>
              </a:solidFill>
              <a:latin typeface="Lato"/>
              <a:ea typeface="Lato"/>
              <a:cs typeface="Lato"/>
              <a:sym typeface="Lato"/>
            </a:endParaRPr>
          </a:p>
        </p:txBody>
      </p:sp>
      <p:cxnSp>
        <p:nvCxnSpPr>
          <p:cNvPr id="304" name="Google Shape;304;p42"/>
          <p:cNvCxnSpPr/>
          <p:nvPr/>
        </p:nvCxnSpPr>
        <p:spPr>
          <a:xfrm>
            <a:off x="4604350" y="1208525"/>
            <a:ext cx="0" cy="805500"/>
          </a:xfrm>
          <a:prstGeom prst="straightConnector1">
            <a:avLst/>
          </a:prstGeom>
          <a:noFill/>
          <a:ln w="38100" cap="flat" cmpd="sng">
            <a:solidFill>
              <a:srgbClr val="FFFFFF"/>
            </a:solidFill>
            <a:prstDash val="solid"/>
            <a:round/>
            <a:headEnd type="none" w="med" len="med"/>
            <a:tailEnd type="triangle" w="med" len="med"/>
          </a:ln>
        </p:spPr>
      </p:cxnSp>
      <p:sp>
        <p:nvSpPr>
          <p:cNvPr id="305" name="Google Shape;305;p42"/>
          <p:cNvSpPr txBox="1"/>
          <p:nvPr/>
        </p:nvSpPr>
        <p:spPr>
          <a:xfrm>
            <a:off x="3098500" y="2014025"/>
            <a:ext cx="3011700" cy="1041000"/>
          </a:xfrm>
          <a:prstGeom prst="rect">
            <a:avLst/>
          </a:prstGeom>
          <a:solidFill>
            <a:srgbClr val="FF9900"/>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FFFFFF"/>
              </a:solidFill>
              <a:latin typeface="Lato"/>
              <a:ea typeface="Lato"/>
              <a:cs typeface="Lato"/>
              <a:sym typeface="Lato"/>
            </a:endParaRPr>
          </a:p>
          <a:p>
            <a:pPr marL="0" lvl="0" indent="457200" algn="l" rtl="0">
              <a:spcBef>
                <a:spcPts val="0"/>
              </a:spcBef>
              <a:spcAft>
                <a:spcPts val="0"/>
              </a:spcAft>
              <a:buNone/>
            </a:pPr>
            <a:r>
              <a:rPr lang="en" sz="1800">
                <a:solidFill>
                  <a:srgbClr val="FFFFFF"/>
                </a:solidFill>
                <a:latin typeface="Lato"/>
                <a:ea typeface="Lato"/>
                <a:cs typeface="Lato"/>
                <a:sym typeface="Lato"/>
              </a:rPr>
              <a:t>Question Classifier</a:t>
            </a:r>
            <a:endParaRPr sz="1800">
              <a:solidFill>
                <a:srgbClr val="FFFFFF"/>
              </a:solidFill>
              <a:latin typeface="Lato"/>
              <a:ea typeface="Lato"/>
              <a:cs typeface="Lato"/>
              <a:sym typeface="Lato"/>
            </a:endParaRPr>
          </a:p>
        </p:txBody>
      </p:sp>
      <p:cxnSp>
        <p:nvCxnSpPr>
          <p:cNvPr id="306" name="Google Shape;306;p42"/>
          <p:cNvCxnSpPr/>
          <p:nvPr/>
        </p:nvCxnSpPr>
        <p:spPr>
          <a:xfrm>
            <a:off x="4595050" y="3085900"/>
            <a:ext cx="18600" cy="805800"/>
          </a:xfrm>
          <a:prstGeom prst="straightConnector1">
            <a:avLst/>
          </a:prstGeom>
          <a:noFill/>
          <a:ln w="38100" cap="flat" cmpd="sng">
            <a:solidFill>
              <a:srgbClr val="FFFFFF"/>
            </a:solidFill>
            <a:prstDash val="solid"/>
            <a:round/>
            <a:headEnd type="none" w="med" len="med"/>
            <a:tailEnd type="triangle" w="med" len="med"/>
          </a:ln>
        </p:spPr>
      </p:cxnSp>
      <p:sp>
        <p:nvSpPr>
          <p:cNvPr id="307" name="Google Shape;307;p42"/>
          <p:cNvSpPr txBox="1"/>
          <p:nvPr/>
        </p:nvSpPr>
        <p:spPr>
          <a:xfrm>
            <a:off x="2131775" y="3891700"/>
            <a:ext cx="5316900" cy="80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FFFF"/>
                </a:solidFill>
                <a:latin typeface="Lato"/>
                <a:ea typeface="Lato"/>
                <a:cs typeface="Lato"/>
                <a:sym typeface="Lato"/>
              </a:rPr>
              <a:t>Probability : 0.05</a:t>
            </a:r>
            <a:endParaRPr sz="3000">
              <a:solidFill>
                <a:srgbClr val="FFFFFF"/>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43"/>
          <p:cNvPicPr preferRelativeResize="0"/>
          <p:nvPr/>
        </p:nvPicPr>
        <p:blipFill>
          <a:blip r:embed="rId3">
            <a:alphaModFix/>
          </a:blip>
          <a:stretch>
            <a:fillRect/>
          </a:stretch>
        </p:blipFill>
        <p:spPr>
          <a:xfrm>
            <a:off x="1541875" y="995600"/>
            <a:ext cx="5679000" cy="2981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p:nvPr/>
        </p:nvSpPr>
        <p:spPr>
          <a:xfrm>
            <a:off x="224850" y="2348700"/>
            <a:ext cx="2328300" cy="5883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FFFFF"/>
                </a:solidFill>
                <a:latin typeface="Lato"/>
                <a:ea typeface="Lato"/>
                <a:cs typeface="Lato"/>
                <a:sym typeface="Lato"/>
              </a:rPr>
              <a:t>Question Classifier</a:t>
            </a:r>
            <a:endParaRPr sz="2000">
              <a:solidFill>
                <a:srgbClr val="FFFFFF"/>
              </a:solidFill>
              <a:latin typeface="Lato"/>
              <a:ea typeface="Lato"/>
              <a:cs typeface="Lato"/>
              <a:sym typeface="Lato"/>
            </a:endParaRPr>
          </a:p>
        </p:txBody>
      </p:sp>
      <p:cxnSp>
        <p:nvCxnSpPr>
          <p:cNvPr id="318" name="Google Shape;318;p44"/>
          <p:cNvCxnSpPr>
            <a:stCxn id="317" idx="3"/>
          </p:cNvCxnSpPr>
          <p:nvPr/>
        </p:nvCxnSpPr>
        <p:spPr>
          <a:xfrm rot="10800000" flipH="1">
            <a:off x="2553150" y="1453050"/>
            <a:ext cx="1549200" cy="1189800"/>
          </a:xfrm>
          <a:prstGeom prst="straightConnector1">
            <a:avLst/>
          </a:prstGeom>
          <a:noFill/>
          <a:ln w="19050" cap="flat" cmpd="sng">
            <a:solidFill>
              <a:srgbClr val="FFFFFF"/>
            </a:solidFill>
            <a:prstDash val="solid"/>
            <a:round/>
            <a:headEnd type="none" w="med" len="med"/>
            <a:tailEnd type="triangle" w="med" len="med"/>
          </a:ln>
        </p:spPr>
      </p:cxnSp>
      <p:cxnSp>
        <p:nvCxnSpPr>
          <p:cNvPr id="319" name="Google Shape;319;p44"/>
          <p:cNvCxnSpPr>
            <a:stCxn id="317" idx="3"/>
          </p:cNvCxnSpPr>
          <p:nvPr/>
        </p:nvCxnSpPr>
        <p:spPr>
          <a:xfrm>
            <a:off x="2553150" y="2642850"/>
            <a:ext cx="1598700" cy="1109400"/>
          </a:xfrm>
          <a:prstGeom prst="straightConnector1">
            <a:avLst/>
          </a:prstGeom>
          <a:noFill/>
          <a:ln w="19050" cap="flat" cmpd="sng">
            <a:solidFill>
              <a:srgbClr val="FFFFFF"/>
            </a:solidFill>
            <a:prstDash val="solid"/>
            <a:round/>
            <a:headEnd type="none" w="med" len="med"/>
            <a:tailEnd type="triangle" w="med" len="med"/>
          </a:ln>
        </p:spPr>
      </p:cxnSp>
      <p:pic>
        <p:nvPicPr>
          <p:cNvPr id="320" name="Google Shape;320;p44"/>
          <p:cNvPicPr preferRelativeResize="0"/>
          <p:nvPr/>
        </p:nvPicPr>
        <p:blipFill rotWithShape="1">
          <a:blip r:embed="rId3">
            <a:alphaModFix/>
          </a:blip>
          <a:srcRect r="3484"/>
          <a:stretch/>
        </p:blipFill>
        <p:spPr>
          <a:xfrm>
            <a:off x="4102450" y="1009650"/>
            <a:ext cx="3135000" cy="3124200"/>
          </a:xfrm>
          <a:prstGeom prst="rect">
            <a:avLst/>
          </a:prstGeom>
          <a:noFill/>
          <a:ln>
            <a:noFill/>
          </a:ln>
        </p:spPr>
      </p:pic>
      <p:sp>
        <p:nvSpPr>
          <p:cNvPr id="321" name="Google Shape;321;p44"/>
          <p:cNvSpPr txBox="1"/>
          <p:nvPr/>
        </p:nvSpPr>
        <p:spPr>
          <a:xfrm>
            <a:off x="454500" y="1517750"/>
            <a:ext cx="1869000" cy="35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sz="2000">
                <a:solidFill>
                  <a:srgbClr val="FFFFFF"/>
                </a:solidFill>
                <a:latin typeface="Lato"/>
                <a:ea typeface="Lato"/>
                <a:cs typeface="Lato"/>
                <a:sym typeface="Lato"/>
              </a:rPr>
              <a:t>Sentence</a:t>
            </a:r>
            <a:endParaRPr sz="2000">
              <a:solidFill>
                <a:srgbClr val="FFFFFF"/>
              </a:solidFill>
              <a:latin typeface="Lato"/>
              <a:ea typeface="Lato"/>
              <a:cs typeface="Lato"/>
              <a:sym typeface="Lato"/>
            </a:endParaRPr>
          </a:p>
        </p:txBody>
      </p:sp>
      <p:cxnSp>
        <p:nvCxnSpPr>
          <p:cNvPr id="322" name="Google Shape;322;p44"/>
          <p:cNvCxnSpPr>
            <a:stCxn id="321" idx="2"/>
            <a:endCxn id="317" idx="0"/>
          </p:cNvCxnSpPr>
          <p:nvPr/>
        </p:nvCxnSpPr>
        <p:spPr>
          <a:xfrm>
            <a:off x="1389000" y="1869050"/>
            <a:ext cx="0" cy="479700"/>
          </a:xfrm>
          <a:prstGeom prst="straightConnector1">
            <a:avLst/>
          </a:prstGeom>
          <a:noFill/>
          <a:ln w="28575" cap="flat" cmpd="sng">
            <a:solidFill>
              <a:srgbClr val="FFFFFF"/>
            </a:solidFill>
            <a:prstDash val="solid"/>
            <a:round/>
            <a:headEnd type="none" w="med" len="med"/>
            <a:tailEnd type="triangle" w="med" len="med"/>
          </a:ln>
        </p:spPr>
      </p:cxnSp>
      <p:cxnSp>
        <p:nvCxnSpPr>
          <p:cNvPr id="323" name="Google Shape;323;p44"/>
          <p:cNvCxnSpPr/>
          <p:nvPr/>
        </p:nvCxnSpPr>
        <p:spPr>
          <a:xfrm>
            <a:off x="1389000" y="2957700"/>
            <a:ext cx="0" cy="479700"/>
          </a:xfrm>
          <a:prstGeom prst="straightConnector1">
            <a:avLst/>
          </a:prstGeom>
          <a:noFill/>
          <a:ln w="28575" cap="flat" cmpd="sng">
            <a:solidFill>
              <a:srgbClr val="FFFFFF"/>
            </a:solidFill>
            <a:prstDash val="solid"/>
            <a:round/>
            <a:headEnd type="none" w="med" len="med"/>
            <a:tailEnd type="triangle" w="med" len="med"/>
          </a:ln>
        </p:spPr>
      </p:cxnSp>
      <p:sp>
        <p:nvSpPr>
          <p:cNvPr id="324" name="Google Shape;324;p44"/>
          <p:cNvSpPr txBox="1"/>
          <p:nvPr/>
        </p:nvSpPr>
        <p:spPr>
          <a:xfrm>
            <a:off x="454500" y="3330650"/>
            <a:ext cx="1869000" cy="35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FFFFF"/>
                </a:solidFill>
                <a:latin typeface="Lato"/>
                <a:ea typeface="Lato"/>
                <a:cs typeface="Lato"/>
                <a:sym typeface="Lato"/>
              </a:rPr>
              <a:t>Probability</a:t>
            </a:r>
            <a:endParaRPr sz="2000">
              <a:solidFill>
                <a:srgbClr val="FFFFFF"/>
              </a:solidFill>
              <a:latin typeface="Lato"/>
              <a:ea typeface="Lato"/>
              <a:cs typeface="Lato"/>
              <a:sym typeface="Lato"/>
            </a:endParaRPr>
          </a:p>
        </p:txBody>
      </p:sp>
      <p:cxnSp>
        <p:nvCxnSpPr>
          <p:cNvPr id="325" name="Google Shape;325;p44"/>
          <p:cNvCxnSpPr/>
          <p:nvPr/>
        </p:nvCxnSpPr>
        <p:spPr>
          <a:xfrm>
            <a:off x="5726463" y="529950"/>
            <a:ext cx="0" cy="479700"/>
          </a:xfrm>
          <a:prstGeom prst="straightConnector1">
            <a:avLst/>
          </a:prstGeom>
          <a:noFill/>
          <a:ln w="28575" cap="flat" cmpd="sng">
            <a:solidFill>
              <a:srgbClr val="FFFFFF"/>
            </a:solidFill>
            <a:prstDash val="solid"/>
            <a:round/>
            <a:headEnd type="none" w="med" len="med"/>
            <a:tailEnd type="triangle" w="med" len="med"/>
          </a:ln>
        </p:spPr>
      </p:cxnSp>
      <p:sp>
        <p:nvSpPr>
          <p:cNvPr id="326" name="Google Shape;326;p44"/>
          <p:cNvSpPr txBox="1"/>
          <p:nvPr/>
        </p:nvSpPr>
        <p:spPr>
          <a:xfrm>
            <a:off x="4791975" y="82125"/>
            <a:ext cx="1869000" cy="35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FFFFF"/>
                </a:solidFill>
                <a:latin typeface="Lato"/>
                <a:ea typeface="Lato"/>
                <a:cs typeface="Lato"/>
                <a:sym typeface="Lato"/>
              </a:rPr>
              <a:t>Sentence</a:t>
            </a:r>
            <a:endParaRPr sz="2000">
              <a:solidFill>
                <a:srgbClr val="FFFFFF"/>
              </a:solidFill>
              <a:latin typeface="Lato"/>
              <a:ea typeface="Lato"/>
              <a:cs typeface="Lato"/>
              <a:sym typeface="Lato"/>
            </a:endParaRPr>
          </a:p>
        </p:txBody>
      </p:sp>
      <p:cxnSp>
        <p:nvCxnSpPr>
          <p:cNvPr id="327" name="Google Shape;327;p44"/>
          <p:cNvCxnSpPr/>
          <p:nvPr/>
        </p:nvCxnSpPr>
        <p:spPr>
          <a:xfrm>
            <a:off x="5630900" y="4133850"/>
            <a:ext cx="0" cy="479700"/>
          </a:xfrm>
          <a:prstGeom prst="straightConnector1">
            <a:avLst/>
          </a:prstGeom>
          <a:noFill/>
          <a:ln w="28575" cap="flat" cmpd="sng">
            <a:solidFill>
              <a:srgbClr val="FFFFFF"/>
            </a:solidFill>
            <a:prstDash val="solid"/>
            <a:round/>
            <a:headEnd type="none" w="med" len="med"/>
            <a:tailEnd type="triangle" w="med" len="med"/>
          </a:ln>
        </p:spPr>
      </p:cxnSp>
      <p:sp>
        <p:nvSpPr>
          <p:cNvPr id="328" name="Google Shape;328;p44"/>
          <p:cNvSpPr txBox="1"/>
          <p:nvPr/>
        </p:nvSpPr>
        <p:spPr>
          <a:xfrm>
            <a:off x="4696400" y="4613550"/>
            <a:ext cx="1869000" cy="35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FFFFF"/>
                </a:solidFill>
                <a:latin typeface="Lato"/>
                <a:ea typeface="Lato"/>
                <a:cs typeface="Lato"/>
                <a:sym typeface="Lato"/>
              </a:rPr>
              <a:t>Probability</a:t>
            </a:r>
            <a:endParaRPr sz="2000">
              <a:solidFill>
                <a:srgbClr val="FFFFFF"/>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45"/>
          <p:cNvPicPr preferRelativeResize="0"/>
          <p:nvPr/>
        </p:nvPicPr>
        <p:blipFill rotWithShape="1">
          <a:blip r:embed="rId3">
            <a:alphaModFix/>
          </a:blip>
          <a:srcRect r="3484"/>
          <a:stretch/>
        </p:blipFill>
        <p:spPr>
          <a:xfrm>
            <a:off x="614375" y="1244797"/>
            <a:ext cx="2407050" cy="2398725"/>
          </a:xfrm>
          <a:prstGeom prst="rect">
            <a:avLst/>
          </a:prstGeom>
          <a:noFill/>
          <a:ln>
            <a:noFill/>
          </a:ln>
        </p:spPr>
      </p:pic>
      <p:sp>
        <p:nvSpPr>
          <p:cNvPr id="334" name="Google Shape;334;p45"/>
          <p:cNvSpPr/>
          <p:nvPr/>
        </p:nvSpPr>
        <p:spPr>
          <a:xfrm>
            <a:off x="801025" y="1245941"/>
            <a:ext cx="2009700" cy="323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0000"/>
              </a:solidFill>
              <a:highlight>
                <a:srgbClr val="FF0000"/>
              </a:highlight>
            </a:endParaRPr>
          </a:p>
        </p:txBody>
      </p:sp>
      <p:cxnSp>
        <p:nvCxnSpPr>
          <p:cNvPr id="335" name="Google Shape;335;p45"/>
          <p:cNvCxnSpPr/>
          <p:nvPr/>
        </p:nvCxnSpPr>
        <p:spPr>
          <a:xfrm>
            <a:off x="2810725" y="1286975"/>
            <a:ext cx="2023500" cy="764700"/>
          </a:xfrm>
          <a:prstGeom prst="straightConnector1">
            <a:avLst/>
          </a:prstGeom>
          <a:noFill/>
          <a:ln w="28575" cap="flat" cmpd="sng">
            <a:solidFill>
              <a:srgbClr val="00FFFF"/>
            </a:solidFill>
            <a:prstDash val="solid"/>
            <a:round/>
            <a:headEnd type="none" w="med" len="med"/>
            <a:tailEnd type="triangle" w="med" len="med"/>
          </a:ln>
        </p:spPr>
      </p:cxnSp>
      <p:sp>
        <p:nvSpPr>
          <p:cNvPr id="336" name="Google Shape;336;p45"/>
          <p:cNvSpPr/>
          <p:nvPr/>
        </p:nvSpPr>
        <p:spPr>
          <a:xfrm>
            <a:off x="4960800" y="1897198"/>
            <a:ext cx="3934872" cy="2487456"/>
          </a:xfrm>
          <a:prstGeom prst="cloud">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5"/>
          <p:cNvSpPr txBox="1"/>
          <p:nvPr/>
        </p:nvSpPr>
        <p:spPr>
          <a:xfrm>
            <a:off x="5537000" y="2403100"/>
            <a:ext cx="2909100" cy="12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Lato"/>
                <a:ea typeface="Lato"/>
                <a:cs typeface="Lato"/>
                <a:sym typeface="Lato"/>
              </a:rPr>
              <a:t>The Processing done before processing!</a:t>
            </a:r>
            <a:endParaRPr sz="2400">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46"/>
          <p:cNvPicPr preferRelativeResize="0"/>
          <p:nvPr/>
        </p:nvPicPr>
        <p:blipFill rotWithShape="1">
          <a:blip r:embed="rId3">
            <a:alphaModFix/>
          </a:blip>
          <a:srcRect t="-3489" b="3489"/>
          <a:stretch/>
        </p:blipFill>
        <p:spPr>
          <a:xfrm>
            <a:off x="4551000" y="2918100"/>
            <a:ext cx="2391225" cy="2014599"/>
          </a:xfrm>
          <a:prstGeom prst="rect">
            <a:avLst/>
          </a:prstGeom>
          <a:noFill/>
          <a:ln>
            <a:noFill/>
          </a:ln>
        </p:spPr>
      </p:pic>
      <p:sp>
        <p:nvSpPr>
          <p:cNvPr id="343" name="Google Shape;343;p46"/>
          <p:cNvSpPr txBox="1"/>
          <p:nvPr/>
        </p:nvSpPr>
        <p:spPr>
          <a:xfrm>
            <a:off x="716700" y="1166400"/>
            <a:ext cx="1433400" cy="492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Lato"/>
                <a:ea typeface="Lato"/>
                <a:cs typeface="Lato"/>
                <a:sym typeface="Lato"/>
              </a:rPr>
              <a:t>Sentence</a:t>
            </a:r>
            <a:endParaRPr sz="2400">
              <a:solidFill>
                <a:srgbClr val="FFFFFF"/>
              </a:solidFill>
              <a:latin typeface="Lato"/>
              <a:ea typeface="Lato"/>
              <a:cs typeface="Lato"/>
              <a:sym typeface="Lato"/>
            </a:endParaRPr>
          </a:p>
        </p:txBody>
      </p:sp>
      <p:cxnSp>
        <p:nvCxnSpPr>
          <p:cNvPr id="344" name="Google Shape;344;p46"/>
          <p:cNvCxnSpPr>
            <a:stCxn id="343" idx="3"/>
          </p:cNvCxnSpPr>
          <p:nvPr/>
        </p:nvCxnSpPr>
        <p:spPr>
          <a:xfrm rot="10800000" flipH="1">
            <a:off x="2150100" y="1391400"/>
            <a:ext cx="2248500" cy="21000"/>
          </a:xfrm>
          <a:prstGeom prst="straightConnector1">
            <a:avLst/>
          </a:prstGeom>
          <a:noFill/>
          <a:ln w="28575" cap="flat" cmpd="sng">
            <a:solidFill>
              <a:srgbClr val="FFFFFF"/>
            </a:solidFill>
            <a:prstDash val="solid"/>
            <a:round/>
            <a:headEnd type="none" w="med" len="med"/>
            <a:tailEnd type="triangle" w="med" len="med"/>
          </a:ln>
        </p:spPr>
      </p:cxnSp>
      <p:pic>
        <p:nvPicPr>
          <p:cNvPr id="345" name="Google Shape;345;p46"/>
          <p:cNvPicPr preferRelativeResize="0"/>
          <p:nvPr/>
        </p:nvPicPr>
        <p:blipFill>
          <a:blip r:embed="rId4">
            <a:alphaModFix/>
          </a:blip>
          <a:stretch>
            <a:fillRect/>
          </a:stretch>
        </p:blipFill>
        <p:spPr>
          <a:xfrm>
            <a:off x="6954275" y="557150"/>
            <a:ext cx="1370224" cy="2014600"/>
          </a:xfrm>
          <a:prstGeom prst="rect">
            <a:avLst/>
          </a:prstGeom>
          <a:noFill/>
          <a:ln>
            <a:noFill/>
          </a:ln>
        </p:spPr>
      </p:pic>
      <p:pic>
        <p:nvPicPr>
          <p:cNvPr id="346" name="Google Shape;346;p46"/>
          <p:cNvPicPr preferRelativeResize="0"/>
          <p:nvPr/>
        </p:nvPicPr>
        <p:blipFill rotWithShape="1">
          <a:blip r:embed="rId3">
            <a:alphaModFix/>
          </a:blip>
          <a:srcRect t="-3489" b="3489"/>
          <a:stretch/>
        </p:blipFill>
        <p:spPr>
          <a:xfrm>
            <a:off x="4633225" y="709550"/>
            <a:ext cx="2391225" cy="2014599"/>
          </a:xfrm>
          <a:prstGeom prst="rect">
            <a:avLst/>
          </a:prstGeom>
          <a:noFill/>
          <a:ln>
            <a:noFill/>
          </a:ln>
        </p:spPr>
      </p:pic>
      <p:sp>
        <p:nvSpPr>
          <p:cNvPr id="347" name="Google Shape;347;p46"/>
          <p:cNvSpPr txBox="1"/>
          <p:nvPr/>
        </p:nvSpPr>
        <p:spPr>
          <a:xfrm>
            <a:off x="869100" y="3679400"/>
            <a:ext cx="1433400" cy="4920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Lato"/>
                <a:ea typeface="Lato"/>
                <a:cs typeface="Lato"/>
                <a:sym typeface="Lato"/>
              </a:rPr>
              <a:t>1231231</a:t>
            </a:r>
            <a:endParaRPr sz="2400">
              <a:solidFill>
                <a:srgbClr val="FFFFFF"/>
              </a:solidFill>
              <a:latin typeface="Lato"/>
              <a:ea typeface="Lato"/>
              <a:cs typeface="Lato"/>
              <a:sym typeface="Lato"/>
            </a:endParaRPr>
          </a:p>
        </p:txBody>
      </p:sp>
      <p:cxnSp>
        <p:nvCxnSpPr>
          <p:cNvPr id="348" name="Google Shape;348;p46"/>
          <p:cNvCxnSpPr/>
          <p:nvPr/>
        </p:nvCxnSpPr>
        <p:spPr>
          <a:xfrm rot="10800000" flipH="1">
            <a:off x="2302500" y="3914900"/>
            <a:ext cx="2248500" cy="21000"/>
          </a:xfrm>
          <a:prstGeom prst="straightConnector1">
            <a:avLst/>
          </a:prstGeom>
          <a:noFill/>
          <a:ln w="28575" cap="flat" cmpd="sng">
            <a:solidFill>
              <a:srgbClr val="FFFFFF"/>
            </a:solidFill>
            <a:prstDash val="solid"/>
            <a:round/>
            <a:headEnd type="none" w="med" len="med"/>
            <a:tailEnd type="triangle" w="med" len="med"/>
          </a:ln>
        </p:spPr>
      </p:cxnSp>
      <p:pic>
        <p:nvPicPr>
          <p:cNvPr id="349" name="Google Shape;349;p46"/>
          <p:cNvPicPr preferRelativeResize="0"/>
          <p:nvPr/>
        </p:nvPicPr>
        <p:blipFill>
          <a:blip r:embed="rId5">
            <a:alphaModFix/>
          </a:blip>
          <a:stretch>
            <a:fillRect/>
          </a:stretch>
        </p:blipFill>
        <p:spPr>
          <a:xfrm>
            <a:off x="7024450" y="3053000"/>
            <a:ext cx="1744800" cy="1744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5" name="Google Shape;355;p47"/>
          <p:cNvPicPr preferRelativeResize="0"/>
          <p:nvPr/>
        </p:nvPicPr>
        <p:blipFill>
          <a:blip r:embed="rId3">
            <a:alphaModFix/>
          </a:blip>
          <a:stretch>
            <a:fillRect/>
          </a:stretch>
        </p:blipFill>
        <p:spPr>
          <a:xfrm>
            <a:off x="3368774" y="1411339"/>
            <a:ext cx="5420299" cy="3143775"/>
          </a:xfrm>
          <a:prstGeom prst="rect">
            <a:avLst/>
          </a:prstGeom>
          <a:noFill/>
          <a:ln>
            <a:noFill/>
          </a:ln>
        </p:spPr>
      </p:pic>
      <p:pic>
        <p:nvPicPr>
          <p:cNvPr id="356" name="Google Shape;356;p47"/>
          <p:cNvPicPr preferRelativeResize="0"/>
          <p:nvPr/>
        </p:nvPicPr>
        <p:blipFill rotWithShape="1">
          <a:blip r:embed="rId4">
            <a:alphaModFix/>
          </a:blip>
          <a:srcRect r="3484"/>
          <a:stretch/>
        </p:blipFill>
        <p:spPr>
          <a:xfrm>
            <a:off x="481178" y="1893865"/>
            <a:ext cx="2121900" cy="2114561"/>
          </a:xfrm>
          <a:prstGeom prst="rect">
            <a:avLst/>
          </a:prstGeom>
          <a:noFill/>
          <a:ln>
            <a:noFill/>
          </a:ln>
        </p:spPr>
      </p:pic>
      <p:sp>
        <p:nvSpPr>
          <p:cNvPr id="357" name="Google Shape;357;p47"/>
          <p:cNvSpPr/>
          <p:nvPr/>
        </p:nvSpPr>
        <p:spPr>
          <a:xfrm>
            <a:off x="537278" y="2547600"/>
            <a:ext cx="2009700" cy="3231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92;p40">
            <a:extLst>
              <a:ext uri="{FF2B5EF4-FFF2-40B4-BE49-F238E27FC236}">
                <a16:creationId xmlns:a16="http://schemas.microsoft.com/office/drawing/2014/main" id="{D251D1C8-0596-3D47-AC00-594675FC50C1}"/>
              </a:ext>
            </a:extLst>
          </p:cNvPr>
          <p:cNvSpPr txBox="1">
            <a:spLocks/>
          </p:cNvSpPr>
          <p:nvPr/>
        </p:nvSpPr>
        <p:spPr>
          <a:xfrm>
            <a:off x="1837870" y="260539"/>
            <a:ext cx="5468260" cy="991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IN" sz="5800" dirty="0">
                <a:solidFill>
                  <a:schemeClr val="accent5"/>
                </a:solidFill>
              </a:rPr>
              <a:t>Glove Vectors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48"/>
          <p:cNvPicPr preferRelativeResize="0"/>
          <p:nvPr/>
        </p:nvPicPr>
        <p:blipFill rotWithShape="1">
          <a:blip r:embed="rId3">
            <a:alphaModFix/>
          </a:blip>
          <a:srcRect r="3484"/>
          <a:stretch/>
        </p:blipFill>
        <p:spPr>
          <a:xfrm>
            <a:off x="2740462" y="584275"/>
            <a:ext cx="3663075" cy="3650400"/>
          </a:xfrm>
          <a:prstGeom prst="rect">
            <a:avLst/>
          </a:prstGeom>
          <a:noFill/>
          <a:ln>
            <a:noFill/>
          </a:ln>
        </p:spPr>
      </p:pic>
      <p:sp>
        <p:nvSpPr>
          <p:cNvPr id="363" name="Google Shape;363;p48"/>
          <p:cNvSpPr/>
          <p:nvPr/>
        </p:nvSpPr>
        <p:spPr>
          <a:xfrm>
            <a:off x="2740488" y="2798675"/>
            <a:ext cx="3663000" cy="612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4" name="Google Shape;362;p48">
            <a:extLst>
              <a:ext uri="{FF2B5EF4-FFF2-40B4-BE49-F238E27FC236}">
                <a16:creationId xmlns:a16="http://schemas.microsoft.com/office/drawing/2014/main" id="{965D0E33-05B6-9C4F-82A1-1CC3A29DB502}"/>
              </a:ext>
            </a:extLst>
          </p:cNvPr>
          <p:cNvPicPr preferRelativeResize="0"/>
          <p:nvPr/>
        </p:nvPicPr>
        <p:blipFill rotWithShape="1">
          <a:blip r:embed="rId3">
            <a:alphaModFix/>
          </a:blip>
          <a:srcRect r="3484"/>
          <a:stretch/>
        </p:blipFill>
        <p:spPr>
          <a:xfrm>
            <a:off x="2740462" y="584275"/>
            <a:ext cx="3663075" cy="3650400"/>
          </a:xfrm>
          <a:prstGeom prst="rect">
            <a:avLst/>
          </a:prstGeom>
          <a:noFill/>
          <a:ln>
            <a:noFill/>
          </a:ln>
        </p:spPr>
      </p:pic>
      <p:sp>
        <p:nvSpPr>
          <p:cNvPr id="5" name="Google Shape;363;p48">
            <a:extLst>
              <a:ext uri="{FF2B5EF4-FFF2-40B4-BE49-F238E27FC236}">
                <a16:creationId xmlns:a16="http://schemas.microsoft.com/office/drawing/2014/main" id="{1813FBB1-E580-0644-9E00-1EF2CCD607FF}"/>
              </a:ext>
            </a:extLst>
          </p:cNvPr>
          <p:cNvSpPr/>
          <p:nvPr/>
        </p:nvSpPr>
        <p:spPr>
          <a:xfrm>
            <a:off x="2740488" y="3648611"/>
            <a:ext cx="3663000" cy="612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0"/>
          <p:cNvSpPr txBox="1">
            <a:spLocks noGrp="1"/>
          </p:cNvSpPr>
          <p:nvPr>
            <p:ph type="title"/>
          </p:nvPr>
        </p:nvSpPr>
        <p:spPr>
          <a:xfrm>
            <a:off x="360700" y="1429970"/>
            <a:ext cx="6244200" cy="183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solidFill>
                  <a:schemeClr val="accent5"/>
                </a:solidFill>
              </a:rPr>
              <a:t> </a:t>
            </a:r>
            <a:r>
              <a:rPr lang="en" sz="7200" dirty="0">
                <a:solidFill>
                  <a:schemeClr val="accent5"/>
                </a:solidFill>
              </a:rPr>
              <a:t>Naive Bayes</a:t>
            </a:r>
            <a:endParaRPr sz="7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5" name="Google Shape;374;p50">
            <a:extLst>
              <a:ext uri="{FF2B5EF4-FFF2-40B4-BE49-F238E27FC236}">
                <a16:creationId xmlns:a16="http://schemas.microsoft.com/office/drawing/2014/main" id="{A220D669-8CFF-D140-A22C-FEBF53EEAD28}"/>
              </a:ext>
            </a:extLst>
          </p:cNvPr>
          <p:cNvSpPr txBox="1">
            <a:spLocks/>
          </p:cNvSpPr>
          <p:nvPr/>
        </p:nvSpPr>
        <p:spPr>
          <a:xfrm>
            <a:off x="523426" y="1336186"/>
            <a:ext cx="6244200" cy="183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4800"/>
              <a:buFont typeface="Raleway"/>
              <a:buNone/>
              <a:defRPr sz="4800" b="1" i="0" u="none" strike="noStrike" cap="none">
                <a:solidFill>
                  <a:schemeClr val="lt1"/>
                </a:solidFill>
                <a:latin typeface="Raleway"/>
                <a:ea typeface="Raleway"/>
                <a:cs typeface="Raleway"/>
                <a:sym typeface="Raleway"/>
              </a:defRPr>
            </a:lvl9pPr>
          </a:lstStyle>
          <a:p>
            <a:pPr>
              <a:spcAft>
                <a:spcPts val="1600"/>
              </a:spcAft>
            </a:pPr>
            <a:r>
              <a:rPr lang="en-IN" sz="6000" dirty="0">
                <a:solidFill>
                  <a:schemeClr val="accent5"/>
                </a:solidFill>
              </a:rPr>
              <a:t> IF it’s NAÏVE, why use it ?</a:t>
            </a:r>
            <a:endParaRPr lang="en-IN" sz="6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90"/>
        <p:cNvGrpSpPr/>
        <p:nvPr/>
      </p:nvGrpSpPr>
      <p:grpSpPr>
        <a:xfrm>
          <a:off x="0" y="0"/>
          <a:ext cx="0" cy="0"/>
          <a:chOff x="0" y="0"/>
          <a:chExt cx="0" cy="0"/>
        </a:xfrm>
      </p:grpSpPr>
      <p:sp>
        <p:nvSpPr>
          <p:cNvPr id="91" name="Google Shape;91;p16"/>
          <p:cNvSpPr txBox="1"/>
          <p:nvPr/>
        </p:nvSpPr>
        <p:spPr>
          <a:xfrm>
            <a:off x="561800" y="1857625"/>
            <a:ext cx="7752600" cy="154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chemeClr val="dk1"/>
                </a:solidFill>
                <a:latin typeface="Raleway"/>
                <a:ea typeface="Raleway"/>
                <a:cs typeface="Raleway"/>
                <a:sym typeface="Raleway"/>
              </a:rPr>
              <a:t>WHY ARE WE DOING THIS ?</a:t>
            </a:r>
            <a:endParaRPr sz="4800" b="1">
              <a:solidFill>
                <a:schemeClr val="dk1"/>
              </a:solidFill>
              <a:latin typeface="Raleway"/>
              <a:ea typeface="Raleway"/>
              <a:cs typeface="Raleway"/>
              <a:sym typeface="Raleway"/>
            </a:endParaRPr>
          </a:p>
        </p:txBody>
      </p:sp>
      <p:sp>
        <p:nvSpPr>
          <p:cNvPr id="92" name="Google Shape;92;p16"/>
          <p:cNvSpPr txBox="1"/>
          <p:nvPr/>
        </p:nvSpPr>
        <p:spPr>
          <a:xfrm>
            <a:off x="2203400" y="2809825"/>
            <a:ext cx="3406800" cy="16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4"/>
        <p:cNvGrpSpPr/>
        <p:nvPr/>
      </p:nvGrpSpPr>
      <p:grpSpPr>
        <a:xfrm>
          <a:off x="0" y="0"/>
          <a:ext cx="0" cy="0"/>
          <a:chOff x="0" y="0"/>
          <a:chExt cx="0" cy="0"/>
        </a:xfrm>
      </p:grpSpPr>
      <p:pic>
        <p:nvPicPr>
          <p:cNvPr id="385" name="Google Shape;385;p52"/>
          <p:cNvPicPr preferRelativeResize="0"/>
          <p:nvPr/>
        </p:nvPicPr>
        <p:blipFill>
          <a:blip r:embed="rId3">
            <a:alphaModFix/>
          </a:blip>
          <a:stretch>
            <a:fillRect/>
          </a:stretch>
        </p:blipFill>
        <p:spPr>
          <a:xfrm>
            <a:off x="1167450" y="162725"/>
            <a:ext cx="6455200" cy="4818049"/>
          </a:xfrm>
          <a:prstGeom prst="rect">
            <a:avLst/>
          </a:prstGeom>
          <a:noFill/>
          <a:ln>
            <a:noFill/>
          </a:ln>
        </p:spPr>
      </p:pic>
      <p:pic>
        <p:nvPicPr>
          <p:cNvPr id="386" name="Google Shape;386;p52"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387" name="Google Shape;387;p52"/>
          <p:cNvSpPr txBox="1"/>
          <p:nvPr/>
        </p:nvSpPr>
        <p:spPr>
          <a:xfrm>
            <a:off x="1807050" y="687400"/>
            <a:ext cx="49680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chemeClr val="lt2"/>
                </a:solidFill>
                <a:latin typeface="Raleway"/>
                <a:ea typeface="Raleway"/>
                <a:cs typeface="Raleway"/>
                <a:sym typeface="Raleway"/>
              </a:rPr>
              <a:t>Types of Naive Bayes</a:t>
            </a:r>
            <a:endParaRPr sz="3600" b="1">
              <a:solidFill>
                <a:schemeClr val="lt2"/>
              </a:solidFill>
              <a:latin typeface="Raleway"/>
              <a:ea typeface="Raleway"/>
              <a:cs typeface="Raleway"/>
              <a:sym typeface="Raleway"/>
            </a:endParaRPr>
          </a:p>
        </p:txBody>
      </p:sp>
      <p:sp>
        <p:nvSpPr>
          <p:cNvPr id="388" name="Google Shape;388;p52"/>
          <p:cNvSpPr txBox="1">
            <a:spLocks noGrp="1"/>
          </p:cNvSpPr>
          <p:nvPr>
            <p:ph type="body" idx="4294967295"/>
          </p:nvPr>
        </p:nvSpPr>
        <p:spPr>
          <a:xfrm>
            <a:off x="1911100" y="1377475"/>
            <a:ext cx="4968000" cy="33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2"/>
              </a:solidFill>
              <a:latin typeface="Raleway"/>
              <a:ea typeface="Raleway"/>
              <a:cs typeface="Raleway"/>
              <a:sym typeface="Raleway"/>
            </a:endParaRPr>
          </a:p>
          <a:p>
            <a:pPr marL="457200" lvl="0" indent="-381000" algn="l" rtl="0">
              <a:spcBef>
                <a:spcPts val="1600"/>
              </a:spcBef>
              <a:spcAft>
                <a:spcPts val="0"/>
              </a:spcAft>
              <a:buClr>
                <a:schemeClr val="dk1"/>
              </a:buClr>
              <a:buSzPts val="2400"/>
              <a:buFont typeface="Raleway"/>
              <a:buChar char="➔"/>
            </a:pPr>
            <a:r>
              <a:rPr lang="en" sz="2400" b="1">
                <a:solidFill>
                  <a:schemeClr val="dk1"/>
                </a:solidFill>
                <a:latin typeface="Raleway"/>
                <a:ea typeface="Raleway"/>
                <a:cs typeface="Raleway"/>
                <a:sym typeface="Raleway"/>
              </a:rPr>
              <a:t>Gaussian Naive Bayes:</a:t>
            </a:r>
            <a:endParaRPr sz="2400">
              <a:latin typeface="Raleway"/>
              <a:ea typeface="Raleway"/>
              <a:cs typeface="Raleway"/>
              <a:sym typeface="Raleway"/>
            </a:endParaRPr>
          </a:p>
          <a:p>
            <a:pPr marL="457200" lvl="0" indent="-381000" algn="l" rtl="0">
              <a:spcBef>
                <a:spcPts val="1000"/>
              </a:spcBef>
              <a:spcAft>
                <a:spcPts val="0"/>
              </a:spcAft>
              <a:buClr>
                <a:schemeClr val="dk1"/>
              </a:buClr>
              <a:buSzPts val="2400"/>
              <a:buFont typeface="Raleway"/>
              <a:buChar char="➔"/>
            </a:pPr>
            <a:r>
              <a:rPr lang="en" sz="2400" b="1">
                <a:solidFill>
                  <a:schemeClr val="dk1"/>
                </a:solidFill>
                <a:latin typeface="Raleway"/>
                <a:ea typeface="Raleway"/>
                <a:cs typeface="Raleway"/>
                <a:sym typeface="Raleway"/>
              </a:rPr>
              <a:t>Multinomial Naive Bayes:</a:t>
            </a:r>
            <a:endParaRPr sz="2400">
              <a:latin typeface="Raleway"/>
              <a:ea typeface="Raleway"/>
              <a:cs typeface="Raleway"/>
              <a:sym typeface="Raleway"/>
            </a:endParaRPr>
          </a:p>
          <a:p>
            <a:pPr marL="457200" lvl="0" indent="-381000" algn="l" rtl="0">
              <a:spcBef>
                <a:spcPts val="1000"/>
              </a:spcBef>
              <a:spcAft>
                <a:spcPts val="1000"/>
              </a:spcAft>
              <a:buClr>
                <a:schemeClr val="dk1"/>
              </a:buClr>
              <a:buSzPts val="2400"/>
              <a:buFont typeface="Raleway"/>
              <a:buChar char="➔"/>
            </a:pPr>
            <a:r>
              <a:rPr lang="en" sz="2400" b="1">
                <a:solidFill>
                  <a:schemeClr val="dk1"/>
                </a:solidFill>
                <a:latin typeface="Raleway"/>
                <a:ea typeface="Raleway"/>
                <a:cs typeface="Raleway"/>
                <a:sym typeface="Raleway"/>
              </a:rPr>
              <a:t>Bernoulli Naive Bayes:</a:t>
            </a:r>
            <a:br>
              <a:rPr lang="en" sz="2400">
                <a:latin typeface="Raleway"/>
                <a:ea typeface="Raleway"/>
                <a:cs typeface="Raleway"/>
                <a:sym typeface="Raleway"/>
              </a:rPr>
            </a:br>
            <a:endParaRPr sz="2400">
              <a:solidFill>
                <a:schemeClr val="dk2"/>
              </a:solidFill>
              <a:latin typeface="Raleway"/>
              <a:ea typeface="Raleway"/>
              <a:cs typeface="Raleway"/>
              <a:sym typeface="Raleway"/>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92"/>
        <p:cNvGrpSpPr/>
        <p:nvPr/>
      </p:nvGrpSpPr>
      <p:grpSpPr>
        <a:xfrm>
          <a:off x="0" y="0"/>
          <a:ext cx="0" cy="0"/>
          <a:chOff x="0" y="0"/>
          <a:chExt cx="0" cy="0"/>
        </a:xfrm>
      </p:grpSpPr>
      <p:sp>
        <p:nvSpPr>
          <p:cNvPr id="393" name="Google Shape;393;p53"/>
          <p:cNvSpPr txBox="1">
            <a:spLocks noGrp="1"/>
          </p:cNvSpPr>
          <p:nvPr>
            <p:ph type="title"/>
          </p:nvPr>
        </p:nvSpPr>
        <p:spPr>
          <a:xfrm>
            <a:off x="1463225" y="435725"/>
            <a:ext cx="7133100" cy="3635100"/>
          </a:xfrm>
          <a:prstGeom prst="rect">
            <a:avLst/>
          </a:prstGeom>
          <a:solidFill>
            <a:srgbClr val="353535"/>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3800">
                <a:solidFill>
                  <a:srgbClr val="D9D9D9"/>
                </a:solidFill>
              </a:rPr>
              <a:t>IMPLEMENTATION OF </a:t>
            </a:r>
            <a:endParaRPr sz="3800">
              <a:solidFill>
                <a:srgbClr val="D9D9D9"/>
              </a:solidFill>
            </a:endParaRPr>
          </a:p>
          <a:p>
            <a:pPr marL="0" lvl="0" indent="0" algn="ctr" rtl="0">
              <a:spcBef>
                <a:spcPts val="0"/>
              </a:spcBef>
              <a:spcAft>
                <a:spcPts val="0"/>
              </a:spcAft>
              <a:buNone/>
            </a:pPr>
            <a:r>
              <a:rPr lang="en"/>
              <a:t>NAIVE BAYES </a:t>
            </a:r>
            <a:endParaRPr sz="3400">
              <a:solidFill>
                <a:schemeClr val="lt2"/>
              </a:solidFill>
            </a:endParaRPr>
          </a:p>
        </p:txBody>
      </p:sp>
      <p:pic>
        <p:nvPicPr>
          <p:cNvPr id="394" name="Google Shape;394;p53"/>
          <p:cNvPicPr preferRelativeResize="0"/>
          <p:nvPr/>
        </p:nvPicPr>
        <p:blipFill>
          <a:blip r:embed="rId3">
            <a:alphaModFix/>
          </a:blip>
          <a:stretch>
            <a:fillRect/>
          </a:stretch>
        </p:blipFill>
        <p:spPr>
          <a:xfrm>
            <a:off x="7054325" y="3455550"/>
            <a:ext cx="2089675" cy="16242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Shape 398"/>
        <p:cNvGrpSpPr/>
        <p:nvPr/>
      </p:nvGrpSpPr>
      <p:grpSpPr>
        <a:xfrm>
          <a:off x="0" y="0"/>
          <a:ext cx="0" cy="0"/>
          <a:chOff x="0" y="0"/>
          <a:chExt cx="0" cy="0"/>
        </a:xfrm>
      </p:grpSpPr>
      <p:sp>
        <p:nvSpPr>
          <p:cNvPr id="399" name="Google Shape;399;p54"/>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457200" lvl="0" indent="0" algn="l" rtl="0">
              <a:spcBef>
                <a:spcPts val="0"/>
              </a:spcBef>
              <a:spcAft>
                <a:spcPts val="0"/>
              </a:spcAft>
              <a:buNone/>
            </a:pPr>
            <a:endParaRPr sz="3600" b="1">
              <a:solidFill>
                <a:schemeClr val="lt2"/>
              </a:solidFill>
              <a:latin typeface="Raleway"/>
              <a:ea typeface="Raleway"/>
              <a:cs typeface="Raleway"/>
              <a:sym typeface="Raleway"/>
            </a:endParaRPr>
          </a:p>
        </p:txBody>
      </p:sp>
      <p:sp>
        <p:nvSpPr>
          <p:cNvPr id="400" name="Google Shape;400;p54"/>
          <p:cNvSpPr/>
          <p:nvPr/>
        </p:nvSpPr>
        <p:spPr>
          <a:xfrm>
            <a:off x="1063725" y="1941525"/>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000"/>
              </a:spcAft>
              <a:buNone/>
            </a:pPr>
            <a:r>
              <a:rPr lang="en" sz="3000" b="1">
                <a:solidFill>
                  <a:schemeClr val="lt1"/>
                </a:solidFill>
                <a:latin typeface="Raleway"/>
                <a:ea typeface="Raleway"/>
                <a:cs typeface="Raleway"/>
                <a:sym typeface="Raleway"/>
              </a:rPr>
              <a:t>Sentences</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 </a:t>
            </a:r>
            <a:r>
              <a:rPr lang="en" sz="1800">
                <a:solidFill>
                  <a:schemeClr val="lt1"/>
                </a:solidFill>
                <a:latin typeface="Raleway"/>
                <a:ea typeface="Raleway"/>
                <a:cs typeface="Raleway"/>
                <a:sym typeface="Raleway"/>
              </a:rPr>
              <a:t>This column consists of sentences which can be questions or general messages.</a:t>
            </a:r>
            <a:endParaRPr sz="1800">
              <a:solidFill>
                <a:schemeClr val="lt1"/>
              </a:solidFill>
            </a:endParaRPr>
          </a:p>
        </p:txBody>
      </p:sp>
      <p:sp>
        <p:nvSpPr>
          <p:cNvPr id="401" name="Google Shape;401;p54"/>
          <p:cNvSpPr/>
          <p:nvPr/>
        </p:nvSpPr>
        <p:spPr>
          <a:xfrm>
            <a:off x="5161089" y="1941525"/>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b="1">
                <a:solidFill>
                  <a:schemeClr val="lt1"/>
                </a:solidFill>
                <a:latin typeface="Raleway"/>
                <a:ea typeface="Raleway"/>
                <a:cs typeface="Raleway"/>
                <a:sym typeface="Raleway"/>
              </a:rPr>
              <a:t>Label</a:t>
            </a:r>
            <a:endParaRPr sz="3000" b="1">
              <a:solidFill>
                <a:schemeClr val="lt1"/>
              </a:solidFill>
              <a:latin typeface="Raleway"/>
              <a:ea typeface="Raleway"/>
              <a:cs typeface="Raleway"/>
              <a:sym typeface="Raleway"/>
            </a:endParaRPr>
          </a:p>
          <a:p>
            <a:pPr marL="0" lvl="0" indent="0" algn="l" rtl="0">
              <a:lnSpc>
                <a:spcPct val="115000"/>
              </a:lnSpc>
              <a:spcBef>
                <a:spcPts val="1000"/>
              </a:spcBef>
              <a:spcAft>
                <a:spcPts val="0"/>
              </a:spcAft>
              <a:buNone/>
            </a:pPr>
            <a:r>
              <a:rPr lang="en" sz="1800" b="1">
                <a:solidFill>
                  <a:schemeClr val="lt1"/>
                </a:solidFill>
                <a:latin typeface="Raleway"/>
                <a:ea typeface="Raleway"/>
                <a:cs typeface="Raleway"/>
                <a:sym typeface="Raleway"/>
              </a:rPr>
              <a:t>’N’:</a:t>
            </a:r>
            <a:r>
              <a:rPr lang="en" sz="1800">
                <a:solidFill>
                  <a:schemeClr val="lt1"/>
                </a:solidFill>
                <a:latin typeface="Raleway"/>
                <a:ea typeface="Raleway"/>
                <a:cs typeface="Raleway"/>
                <a:sym typeface="Raleway"/>
              </a:rPr>
              <a:t> the sentence is not operational</a:t>
            </a:r>
            <a:endParaRPr sz="1800">
              <a:solidFill>
                <a:schemeClr val="lt1"/>
              </a:solidFill>
              <a:latin typeface="Raleway"/>
              <a:ea typeface="Raleway"/>
              <a:cs typeface="Raleway"/>
              <a:sym typeface="Raleway"/>
            </a:endParaRPr>
          </a:p>
          <a:p>
            <a:pPr marL="0" lvl="0" indent="0" algn="l" rtl="0">
              <a:lnSpc>
                <a:spcPct val="115000"/>
              </a:lnSpc>
              <a:spcBef>
                <a:spcPts val="1000"/>
              </a:spcBef>
              <a:spcAft>
                <a:spcPts val="1000"/>
              </a:spcAft>
              <a:buNone/>
            </a:pPr>
            <a:r>
              <a:rPr lang="en" sz="1800" b="1">
                <a:solidFill>
                  <a:schemeClr val="lt1"/>
                </a:solidFill>
                <a:latin typeface="Raleway"/>
                <a:ea typeface="Raleway"/>
                <a:cs typeface="Raleway"/>
                <a:sym typeface="Raleway"/>
              </a:rPr>
              <a:t> ’O’ </a:t>
            </a:r>
            <a:r>
              <a:rPr lang="en" sz="1800">
                <a:solidFill>
                  <a:schemeClr val="lt1"/>
                </a:solidFill>
                <a:latin typeface="Raleway"/>
                <a:ea typeface="Raleway"/>
                <a:cs typeface="Raleway"/>
                <a:sym typeface="Raleway"/>
              </a:rPr>
              <a:t>sentence is operational.</a:t>
            </a:r>
            <a:endParaRPr sz="1800">
              <a:solidFill>
                <a:schemeClr val="lt1"/>
              </a:solidFill>
            </a:endParaRPr>
          </a:p>
        </p:txBody>
      </p:sp>
      <p:sp>
        <p:nvSpPr>
          <p:cNvPr id="402" name="Google Shape;402;p54"/>
          <p:cNvSpPr txBox="1"/>
          <p:nvPr/>
        </p:nvSpPr>
        <p:spPr>
          <a:xfrm>
            <a:off x="1063725" y="408525"/>
            <a:ext cx="6642600" cy="18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3600" b="1">
                <a:solidFill>
                  <a:schemeClr val="lt1"/>
                </a:solidFill>
                <a:latin typeface="Raleway"/>
                <a:ea typeface="Raleway"/>
                <a:cs typeface="Raleway"/>
                <a:sym typeface="Raleway"/>
              </a:rPr>
              <a:t>                    </a:t>
            </a:r>
            <a:r>
              <a:rPr lang="en" sz="4800" b="1">
                <a:solidFill>
                  <a:schemeClr val="lt1"/>
                </a:solidFill>
                <a:latin typeface="Raleway"/>
                <a:ea typeface="Raleway"/>
                <a:cs typeface="Raleway"/>
                <a:sym typeface="Raleway"/>
              </a:rPr>
              <a:t> Input</a:t>
            </a:r>
            <a:endParaRPr sz="4800" b="1">
              <a:solidFill>
                <a:schemeClr val="lt1"/>
              </a:solidFill>
              <a:latin typeface="Raleway"/>
              <a:ea typeface="Raleway"/>
              <a:cs typeface="Raleway"/>
              <a:sym typeface="Raleway"/>
            </a:endParaRPr>
          </a:p>
          <a:p>
            <a:pPr marL="0" lvl="0" indent="0" algn="l" rtl="0">
              <a:lnSpc>
                <a:spcPct val="115000"/>
              </a:lnSpc>
              <a:spcBef>
                <a:spcPts val="0"/>
              </a:spcBef>
              <a:spcAft>
                <a:spcPts val="0"/>
              </a:spcAft>
              <a:buClr>
                <a:schemeClr val="dk2"/>
              </a:buClr>
              <a:buSzPts val="1100"/>
              <a:buFont typeface="Arial"/>
              <a:buNone/>
            </a:pPr>
            <a:r>
              <a:rPr lang="en" sz="1800" b="1">
                <a:solidFill>
                  <a:schemeClr val="lt1"/>
                </a:solidFill>
                <a:latin typeface="Raleway"/>
                <a:ea typeface="Raleway"/>
                <a:cs typeface="Raleway"/>
                <a:sym typeface="Raleway"/>
              </a:rPr>
              <a:t>The dataset consists of various ﬁelds which out of which only two columns are:</a:t>
            </a:r>
            <a:endParaRPr sz="1800" b="1">
              <a:solidFill>
                <a:schemeClr val="lt1"/>
              </a:solidFill>
              <a:latin typeface="Raleway"/>
              <a:ea typeface="Raleway"/>
              <a:cs typeface="Raleway"/>
              <a:sym typeface="Raleway"/>
            </a:endParaRPr>
          </a:p>
          <a:p>
            <a:pPr marL="0" lvl="0" indent="0" algn="l" rtl="0">
              <a:lnSpc>
                <a:spcPct val="115000"/>
              </a:lnSpc>
              <a:spcBef>
                <a:spcPts val="1600"/>
              </a:spcBef>
              <a:spcAft>
                <a:spcPts val="0"/>
              </a:spcAft>
              <a:buClr>
                <a:schemeClr val="dk2"/>
              </a:buClr>
              <a:buSzPts val="1100"/>
              <a:buFont typeface="Arial"/>
              <a:buNone/>
            </a:pPr>
            <a:endParaRPr sz="1200">
              <a:solidFill>
                <a:schemeClr val="dk2"/>
              </a:solidFill>
              <a:latin typeface="Raleway"/>
              <a:ea typeface="Raleway"/>
              <a:cs typeface="Raleway"/>
              <a:sym typeface="Raleway"/>
            </a:endParaRPr>
          </a:p>
          <a:p>
            <a:pPr marL="457200" lvl="0" indent="0" algn="l" rtl="0">
              <a:lnSpc>
                <a:spcPct val="115000"/>
              </a:lnSpc>
              <a:spcBef>
                <a:spcPts val="1000"/>
              </a:spcBef>
              <a:spcAft>
                <a:spcPts val="0"/>
              </a:spcAft>
              <a:buClr>
                <a:schemeClr val="dk2"/>
              </a:buClr>
              <a:buSzPts val="1100"/>
              <a:buFont typeface="Arial"/>
              <a:buNone/>
            </a:pPr>
            <a:endParaRPr sz="1200">
              <a:solidFill>
                <a:schemeClr val="dk2"/>
              </a:solidFill>
              <a:latin typeface="Raleway"/>
              <a:ea typeface="Raleway"/>
              <a:cs typeface="Raleway"/>
              <a:sym typeface="Raleway"/>
            </a:endParaRPr>
          </a:p>
          <a:p>
            <a:pPr marL="457200" lvl="0" indent="0" algn="l" rtl="0">
              <a:lnSpc>
                <a:spcPct val="115000"/>
              </a:lnSpc>
              <a:spcBef>
                <a:spcPts val="1000"/>
              </a:spcBef>
              <a:spcAft>
                <a:spcPts val="1000"/>
              </a:spcAft>
              <a:buClr>
                <a:schemeClr val="dk2"/>
              </a:buClr>
              <a:buSzPts val="1100"/>
              <a:buFont typeface="Arial"/>
              <a:buNone/>
            </a:pPr>
            <a:endParaRPr sz="1200">
              <a:solidFill>
                <a:schemeClr val="dk2"/>
              </a:solidFill>
              <a:latin typeface="Raleway"/>
              <a:ea typeface="Raleway"/>
              <a:cs typeface="Raleway"/>
              <a:sym typeface="Raleway"/>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406"/>
        <p:cNvGrpSpPr/>
        <p:nvPr/>
      </p:nvGrpSpPr>
      <p:grpSpPr>
        <a:xfrm>
          <a:off x="0" y="0"/>
          <a:ext cx="0" cy="0"/>
          <a:chOff x="0" y="0"/>
          <a:chExt cx="0" cy="0"/>
        </a:xfrm>
      </p:grpSpPr>
      <p:graphicFrame>
        <p:nvGraphicFramePr>
          <p:cNvPr id="407" name="Google Shape;407;p55"/>
          <p:cNvGraphicFramePr/>
          <p:nvPr/>
        </p:nvGraphicFramePr>
        <p:xfrm>
          <a:off x="223675" y="2176025"/>
          <a:ext cx="8738825" cy="731490"/>
        </p:xfrm>
        <a:graphic>
          <a:graphicData uri="http://schemas.openxmlformats.org/drawingml/2006/table">
            <a:tbl>
              <a:tblPr>
                <a:noFill/>
                <a:tableStyleId>{7418D4D3-7B1F-4C28-BB7F-B7BAECB52BC7}</a:tableStyleId>
              </a:tblPr>
              <a:tblGrid>
                <a:gridCol w="727400">
                  <a:extLst>
                    <a:ext uri="{9D8B030D-6E8A-4147-A177-3AD203B41FA5}">
                      <a16:colId xmlns:a16="http://schemas.microsoft.com/office/drawing/2014/main" val="20000"/>
                    </a:ext>
                  </a:extLst>
                </a:gridCol>
                <a:gridCol w="727400">
                  <a:extLst>
                    <a:ext uri="{9D8B030D-6E8A-4147-A177-3AD203B41FA5}">
                      <a16:colId xmlns:a16="http://schemas.microsoft.com/office/drawing/2014/main" val="20001"/>
                    </a:ext>
                  </a:extLst>
                </a:gridCol>
                <a:gridCol w="727400">
                  <a:extLst>
                    <a:ext uri="{9D8B030D-6E8A-4147-A177-3AD203B41FA5}">
                      <a16:colId xmlns:a16="http://schemas.microsoft.com/office/drawing/2014/main" val="20002"/>
                    </a:ext>
                  </a:extLst>
                </a:gridCol>
                <a:gridCol w="402125">
                  <a:extLst>
                    <a:ext uri="{9D8B030D-6E8A-4147-A177-3AD203B41FA5}">
                      <a16:colId xmlns:a16="http://schemas.microsoft.com/office/drawing/2014/main" val="20003"/>
                    </a:ext>
                  </a:extLst>
                </a:gridCol>
                <a:gridCol w="1062700">
                  <a:extLst>
                    <a:ext uri="{9D8B030D-6E8A-4147-A177-3AD203B41FA5}">
                      <a16:colId xmlns:a16="http://schemas.microsoft.com/office/drawing/2014/main" val="20004"/>
                    </a:ext>
                  </a:extLst>
                </a:gridCol>
                <a:gridCol w="727400">
                  <a:extLst>
                    <a:ext uri="{9D8B030D-6E8A-4147-A177-3AD203B41FA5}">
                      <a16:colId xmlns:a16="http://schemas.microsoft.com/office/drawing/2014/main" val="20005"/>
                    </a:ext>
                  </a:extLst>
                </a:gridCol>
                <a:gridCol w="727400">
                  <a:extLst>
                    <a:ext uri="{9D8B030D-6E8A-4147-A177-3AD203B41FA5}">
                      <a16:colId xmlns:a16="http://schemas.microsoft.com/office/drawing/2014/main" val="20006"/>
                    </a:ext>
                  </a:extLst>
                </a:gridCol>
                <a:gridCol w="727400">
                  <a:extLst>
                    <a:ext uri="{9D8B030D-6E8A-4147-A177-3AD203B41FA5}">
                      <a16:colId xmlns:a16="http://schemas.microsoft.com/office/drawing/2014/main" val="20007"/>
                    </a:ext>
                  </a:extLst>
                </a:gridCol>
                <a:gridCol w="727400">
                  <a:extLst>
                    <a:ext uri="{9D8B030D-6E8A-4147-A177-3AD203B41FA5}">
                      <a16:colId xmlns:a16="http://schemas.microsoft.com/office/drawing/2014/main" val="20008"/>
                    </a:ext>
                  </a:extLst>
                </a:gridCol>
                <a:gridCol w="727400">
                  <a:extLst>
                    <a:ext uri="{9D8B030D-6E8A-4147-A177-3AD203B41FA5}">
                      <a16:colId xmlns:a16="http://schemas.microsoft.com/office/drawing/2014/main" val="20009"/>
                    </a:ext>
                  </a:extLst>
                </a:gridCol>
                <a:gridCol w="727400">
                  <a:extLst>
                    <a:ext uri="{9D8B030D-6E8A-4147-A177-3AD203B41FA5}">
                      <a16:colId xmlns:a16="http://schemas.microsoft.com/office/drawing/2014/main" val="20010"/>
                    </a:ext>
                  </a:extLst>
                </a:gridCol>
                <a:gridCol w="727400">
                  <a:extLst>
                    <a:ext uri="{9D8B030D-6E8A-4147-A177-3AD203B41FA5}">
                      <a16:colId xmlns:a16="http://schemas.microsoft.com/office/drawing/2014/main" val="20011"/>
                    </a:ext>
                  </a:extLst>
                </a:gridCol>
              </a:tblGrid>
              <a:tr h="719125">
                <a:tc gridSpan="4">
                  <a:txBody>
                    <a:bodyPr/>
                    <a:lstStyle/>
                    <a:p>
                      <a:pPr marL="0" lvl="0" indent="0" algn="ctr" rtl="0">
                        <a:spcBef>
                          <a:spcPts val="0"/>
                        </a:spcBef>
                        <a:spcAft>
                          <a:spcPts val="0"/>
                        </a:spcAft>
                        <a:buNone/>
                      </a:pPr>
                      <a:endParaRPr sz="18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marL="0" lvl="0" indent="0" algn="l" rtl="0">
                        <a:spcBef>
                          <a:spcPts val="0"/>
                        </a:spcBef>
                        <a:spcAft>
                          <a:spcPts val="0"/>
                        </a:spcAft>
                        <a:buNone/>
                      </a:pPr>
                      <a:r>
                        <a:rPr lang="en" sz="3600">
                          <a:solidFill>
                            <a:srgbClr val="FFFFFF"/>
                          </a:solidFill>
                        </a:rPr>
                        <a:t>Pre Processing</a:t>
                      </a:r>
                      <a:endParaRPr sz="36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bl>
          </a:graphicData>
        </a:graphic>
      </p:graphicFrame>
      <p:sp>
        <p:nvSpPr>
          <p:cNvPr id="408" name="Google Shape;408;p55"/>
          <p:cNvSpPr txBox="1">
            <a:spLocks noGrp="1"/>
          </p:cNvSpPr>
          <p:nvPr>
            <p:ph type="title"/>
          </p:nvPr>
        </p:nvSpPr>
        <p:spPr>
          <a:xfrm>
            <a:off x="1389444" y="3460200"/>
            <a:ext cx="39051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dk1"/>
                </a:solidFill>
              </a:rPr>
              <a:t>CountVectorizer</a:t>
            </a:r>
            <a:endParaRPr sz="3600" b="1">
              <a:solidFill>
                <a:schemeClr val="dk1"/>
              </a:solidFill>
            </a:endParaRPr>
          </a:p>
        </p:txBody>
      </p:sp>
      <p:sp>
        <p:nvSpPr>
          <p:cNvPr id="409" name="Google Shape;409;p55"/>
          <p:cNvSpPr txBox="1">
            <a:spLocks noGrp="1"/>
          </p:cNvSpPr>
          <p:nvPr>
            <p:ph type="title"/>
          </p:nvPr>
        </p:nvSpPr>
        <p:spPr>
          <a:xfrm>
            <a:off x="5108900" y="146475"/>
            <a:ext cx="4199100" cy="115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dk1"/>
                </a:solidFill>
              </a:rPr>
              <a:t>Tfidf Transformer</a:t>
            </a:r>
            <a:endParaRPr sz="3600" b="1">
              <a:solidFill>
                <a:schemeClr val="dk1"/>
              </a:solidFill>
            </a:endParaRPr>
          </a:p>
        </p:txBody>
      </p:sp>
      <p:sp>
        <p:nvSpPr>
          <p:cNvPr id="410" name="Google Shape;410;p55"/>
          <p:cNvSpPr txBox="1">
            <a:spLocks noGrp="1"/>
          </p:cNvSpPr>
          <p:nvPr>
            <p:ph type="body" idx="4294967295"/>
          </p:nvPr>
        </p:nvSpPr>
        <p:spPr>
          <a:xfrm>
            <a:off x="5294550" y="1130075"/>
            <a:ext cx="3696000" cy="82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D9D9D9"/>
                </a:solidFill>
              </a:rPr>
              <a:t>Term-frequency times inverse document frequency</a:t>
            </a:r>
            <a:endParaRPr b="1">
              <a:solidFill>
                <a:srgbClr val="D9D9D9"/>
              </a:solidFill>
            </a:endParaRPr>
          </a:p>
        </p:txBody>
      </p:sp>
      <p:cxnSp>
        <p:nvCxnSpPr>
          <p:cNvPr id="411" name="Google Shape;411;p55"/>
          <p:cNvCxnSpPr/>
          <p:nvPr/>
        </p:nvCxnSpPr>
        <p:spPr>
          <a:xfrm>
            <a:off x="1196125" y="2911325"/>
            <a:ext cx="0" cy="828000"/>
          </a:xfrm>
          <a:prstGeom prst="straightConnector1">
            <a:avLst/>
          </a:prstGeom>
          <a:noFill/>
          <a:ln w="9525" cap="flat" cmpd="sng">
            <a:solidFill>
              <a:srgbClr val="CCCCCC"/>
            </a:solidFill>
            <a:prstDash val="solid"/>
            <a:round/>
            <a:headEnd type="none" w="med" len="med"/>
            <a:tailEnd type="oval" w="med" len="med"/>
          </a:ln>
        </p:spPr>
      </p:cxnSp>
      <p:cxnSp>
        <p:nvCxnSpPr>
          <p:cNvPr id="412" name="Google Shape;412;p55"/>
          <p:cNvCxnSpPr/>
          <p:nvPr/>
        </p:nvCxnSpPr>
        <p:spPr>
          <a:xfrm rot="10800000">
            <a:off x="4934500" y="1191425"/>
            <a:ext cx="0" cy="954600"/>
          </a:xfrm>
          <a:prstGeom prst="straightConnector1">
            <a:avLst/>
          </a:prstGeom>
          <a:noFill/>
          <a:ln w="9525" cap="flat" cmpd="sng">
            <a:solidFill>
              <a:srgbClr val="CCCCCC"/>
            </a:solidFill>
            <a:prstDash val="solid"/>
            <a:round/>
            <a:headEnd type="none" w="med" len="med"/>
            <a:tailEnd type="oval" w="med" len="med"/>
          </a:ln>
        </p:spPr>
      </p:cxnSp>
      <p:sp>
        <p:nvSpPr>
          <p:cNvPr id="413" name="Google Shape;413;p55"/>
          <p:cNvSpPr txBox="1"/>
          <p:nvPr/>
        </p:nvSpPr>
        <p:spPr>
          <a:xfrm>
            <a:off x="1573950" y="4092525"/>
            <a:ext cx="3905100" cy="95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D9D9D9"/>
                </a:solidFill>
                <a:latin typeface="Lato"/>
                <a:ea typeface="Lato"/>
                <a:cs typeface="Lato"/>
                <a:sym typeface="Lato"/>
              </a:rPr>
              <a:t>Convert a collection of text documents to a matrix of token counts</a:t>
            </a:r>
            <a:endParaRPr sz="1800" b="1">
              <a:solidFill>
                <a:srgbClr val="D9D9D9"/>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6"/>
          <p:cNvSpPr txBox="1">
            <a:spLocks noGrp="1"/>
          </p:cNvSpPr>
          <p:nvPr>
            <p:ph type="title"/>
          </p:nvPr>
        </p:nvSpPr>
        <p:spPr>
          <a:xfrm>
            <a:off x="322125" y="576745"/>
            <a:ext cx="6244200" cy="18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a:solidFill>
                  <a:schemeClr val="accent5"/>
                </a:solidFill>
              </a:rPr>
              <a:t> Result:</a:t>
            </a:r>
            <a:endParaRPr sz="8000">
              <a:solidFill>
                <a:schemeClr val="accent5"/>
              </a:solidFill>
            </a:endParaRPr>
          </a:p>
          <a:p>
            <a:pPr marL="0" lvl="0" indent="0" algn="l" rtl="0">
              <a:spcBef>
                <a:spcPts val="1600"/>
              </a:spcBef>
              <a:spcAft>
                <a:spcPts val="0"/>
              </a:spcAft>
              <a:buNone/>
            </a:pPr>
            <a:endParaRPr sz="3600">
              <a:solidFill>
                <a:srgbClr val="EFEFEF"/>
              </a:solidFill>
            </a:endParaRPr>
          </a:p>
          <a:p>
            <a:pPr marL="0" lvl="0" indent="0" algn="l" rtl="0">
              <a:spcBef>
                <a:spcPts val="1600"/>
              </a:spcBef>
              <a:spcAft>
                <a:spcPts val="1600"/>
              </a:spcAft>
              <a:buNone/>
            </a:pPr>
            <a:endParaRPr sz="3600">
              <a:solidFill>
                <a:srgbClr val="EFEFEF"/>
              </a:solidFill>
            </a:endParaRPr>
          </a:p>
        </p:txBody>
      </p:sp>
      <p:graphicFrame>
        <p:nvGraphicFramePr>
          <p:cNvPr id="419" name="Google Shape;419;p56"/>
          <p:cNvGraphicFramePr/>
          <p:nvPr/>
        </p:nvGraphicFramePr>
        <p:xfrm>
          <a:off x="909988" y="1926800"/>
          <a:ext cx="7324025" cy="2752650"/>
        </p:xfrm>
        <a:graphic>
          <a:graphicData uri="http://schemas.openxmlformats.org/drawingml/2006/table">
            <a:tbl>
              <a:tblPr>
                <a:noFill/>
                <a:tableStyleId>{7418D4D3-7B1F-4C28-BB7F-B7BAECB52BC7}</a:tableStyleId>
              </a:tblPr>
              <a:tblGrid>
                <a:gridCol w="3061975">
                  <a:extLst>
                    <a:ext uri="{9D8B030D-6E8A-4147-A177-3AD203B41FA5}">
                      <a16:colId xmlns:a16="http://schemas.microsoft.com/office/drawing/2014/main" val="20000"/>
                    </a:ext>
                  </a:extLst>
                </a:gridCol>
                <a:gridCol w="4262050">
                  <a:extLst>
                    <a:ext uri="{9D8B030D-6E8A-4147-A177-3AD203B41FA5}">
                      <a16:colId xmlns:a16="http://schemas.microsoft.com/office/drawing/2014/main" val="20001"/>
                    </a:ext>
                  </a:extLst>
                </a:gridCol>
              </a:tblGrid>
              <a:tr h="896175">
                <a:tc>
                  <a:txBody>
                    <a:bodyPr/>
                    <a:lstStyle/>
                    <a:p>
                      <a:pPr marL="0" lvl="0" indent="0" algn="ctr" rtl="0">
                        <a:spcBef>
                          <a:spcPts val="0"/>
                        </a:spcBef>
                        <a:spcAft>
                          <a:spcPts val="0"/>
                        </a:spcAft>
                        <a:buNone/>
                      </a:pPr>
                      <a:r>
                        <a:rPr lang="en" sz="1800" b="1">
                          <a:solidFill>
                            <a:srgbClr val="EFEFEF"/>
                          </a:solidFill>
                        </a:rPr>
                        <a:t>SAMPLE INPUT</a:t>
                      </a:r>
                      <a:endParaRPr sz="1800" b="1">
                        <a:solidFill>
                          <a:srgbClr val="EFEFEF"/>
                        </a:solidFill>
                      </a:endParaRPr>
                    </a:p>
                  </a:txBody>
                  <a:tcPr marL="91425" marR="91425" marT="91425" marB="91425" anchor="ctr">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solidFill>
                      <a:srgbClr val="353535"/>
                    </a:solidFill>
                  </a:tcPr>
                </a:tc>
                <a:tc>
                  <a:txBody>
                    <a:bodyPr/>
                    <a:lstStyle/>
                    <a:p>
                      <a:pPr marL="0" lvl="0" indent="0" algn="ctr" rtl="0">
                        <a:lnSpc>
                          <a:spcPct val="115000"/>
                        </a:lnSpc>
                        <a:spcBef>
                          <a:spcPts val="0"/>
                        </a:spcBef>
                        <a:spcAft>
                          <a:spcPts val="0"/>
                        </a:spcAft>
                        <a:buNone/>
                      </a:pPr>
                      <a:r>
                        <a:rPr lang="en" sz="1800" b="1">
                          <a:solidFill>
                            <a:srgbClr val="EFEFEF"/>
                          </a:solidFill>
                        </a:rPr>
                        <a:t>OUTPUT</a:t>
                      </a:r>
                      <a:endParaRPr sz="1800" b="1">
                        <a:solidFill>
                          <a:srgbClr val="EFEFEF"/>
                        </a:solidFill>
                      </a:endParaRPr>
                    </a:p>
                  </a:txBody>
                  <a:tcPr marL="91425" marR="91425" marT="91425" marB="91425" anchor="ctr">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960300">
                <a:tc>
                  <a:txBody>
                    <a:bodyPr/>
                    <a:lstStyle/>
                    <a:p>
                      <a:pPr marL="0" lvl="0" indent="0" algn="ctr" rtl="0">
                        <a:spcBef>
                          <a:spcPts val="0"/>
                        </a:spcBef>
                        <a:spcAft>
                          <a:spcPts val="0"/>
                        </a:spcAft>
                        <a:buNone/>
                      </a:pPr>
                      <a:r>
                        <a:rPr lang="en" sz="1800" b="1">
                          <a:solidFill>
                            <a:srgbClr val="EFEFEF"/>
                          </a:solidFill>
                        </a:rPr>
                        <a:t> </a:t>
                      </a:r>
                      <a:r>
                        <a:rPr lang="en" sz="1800">
                          <a:solidFill>
                            <a:srgbClr val="EFEFEF"/>
                          </a:solidFill>
                        </a:rPr>
                        <a:t>How to determine symptoms of fever </a:t>
                      </a:r>
                      <a:endParaRPr sz="1800">
                        <a:solidFill>
                          <a:srgbClr val="EFEFEF"/>
                        </a:solidFill>
                      </a:endParaRPr>
                    </a:p>
                  </a:txBody>
                  <a:tcPr marL="91425" marR="91425" marT="91425" marB="91425" anchor="ctr">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EFEFEF"/>
                          </a:solidFill>
                        </a:rPr>
                        <a:t>Non Operational</a:t>
                      </a:r>
                      <a:endParaRPr sz="1800">
                        <a:solidFill>
                          <a:srgbClr val="EFEFEF"/>
                        </a:solidFill>
                      </a:endParaRPr>
                    </a:p>
                  </a:txBody>
                  <a:tcPr marL="91425" marR="91425" marT="91425" marB="91425" anchor="ctr">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896175">
                <a:tc>
                  <a:txBody>
                    <a:bodyPr/>
                    <a:lstStyle/>
                    <a:p>
                      <a:pPr marL="0" lvl="0" indent="0" algn="ctr" rtl="0">
                        <a:spcBef>
                          <a:spcPts val="0"/>
                        </a:spcBef>
                        <a:spcAft>
                          <a:spcPts val="0"/>
                        </a:spcAft>
                        <a:buNone/>
                      </a:pPr>
                      <a:r>
                        <a:rPr lang="en" sz="1800">
                          <a:solidFill>
                            <a:srgbClr val="EFEFEF"/>
                          </a:solidFill>
                        </a:rPr>
                        <a:t>Am I visible?</a:t>
                      </a:r>
                      <a:endParaRPr sz="1800">
                        <a:solidFill>
                          <a:srgbClr val="EFEFEF"/>
                        </a:solidFill>
                      </a:endParaRPr>
                    </a:p>
                  </a:txBody>
                  <a:tcPr marL="91425" marR="91425" marT="91425" marB="91425" anchor="ctr">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2"/>
                        </a:buClr>
                        <a:buSzPts val="1100"/>
                        <a:buFont typeface="Arial"/>
                        <a:buNone/>
                      </a:pPr>
                      <a:r>
                        <a:rPr lang="en" sz="1800">
                          <a:solidFill>
                            <a:srgbClr val="EFEFEF"/>
                          </a:solidFill>
                        </a:rPr>
                        <a:t>Operational</a:t>
                      </a:r>
                      <a:endParaRPr sz="1800">
                        <a:solidFill>
                          <a:srgbClr val="EFEFEF"/>
                        </a:solidFill>
                      </a:endParaRPr>
                    </a:p>
                    <a:p>
                      <a:pPr marL="0" lvl="0" indent="0" algn="l" rtl="0">
                        <a:spcBef>
                          <a:spcPts val="0"/>
                        </a:spcBef>
                        <a:spcAft>
                          <a:spcPts val="0"/>
                        </a:spcAft>
                        <a:buNone/>
                      </a:pPr>
                      <a:endParaRPr b="1"/>
                    </a:p>
                  </a:txBody>
                  <a:tcPr marL="91425" marR="91425" marT="91425" marB="91425" anchor="ctr">
                    <a:lnL w="114300" cap="flat" cmpd="sng">
                      <a:solidFill>
                        <a:srgbClr val="9E9E9E"/>
                      </a:solidFill>
                      <a:prstDash val="solid"/>
                      <a:round/>
                      <a:headEnd type="none" w="sm" len="sm"/>
                      <a:tailEnd type="none" w="sm" len="sm"/>
                    </a:lnL>
                    <a:lnR w="114300" cap="flat" cmpd="sng">
                      <a:solidFill>
                        <a:srgbClr val="9E9E9E"/>
                      </a:solidFill>
                      <a:prstDash val="solid"/>
                      <a:round/>
                      <a:headEnd type="none" w="sm" len="sm"/>
                      <a:tailEnd type="none" w="sm" len="sm"/>
                    </a:lnR>
                    <a:lnT w="114300" cap="flat" cmpd="sng">
                      <a:solidFill>
                        <a:srgbClr val="9E9E9E"/>
                      </a:solidFill>
                      <a:prstDash val="solid"/>
                      <a:round/>
                      <a:headEnd type="none" w="sm" len="sm"/>
                      <a:tailEnd type="none" w="sm" len="sm"/>
                    </a:lnT>
                    <a:lnB w="1143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420" name="Google Shape;420;p56"/>
          <p:cNvPicPr preferRelativeResize="0"/>
          <p:nvPr/>
        </p:nvPicPr>
        <p:blipFill rotWithShape="1">
          <a:blip r:embed="rId3">
            <a:alphaModFix/>
          </a:blip>
          <a:srcRect l="18573" t="26162" r="19575" b="27907"/>
          <a:stretch/>
        </p:blipFill>
        <p:spPr>
          <a:xfrm>
            <a:off x="5730150" y="238850"/>
            <a:ext cx="1512800" cy="1082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7"/>
          <p:cNvSpPr txBox="1">
            <a:spLocks noGrp="1"/>
          </p:cNvSpPr>
          <p:nvPr>
            <p:ph type="title"/>
          </p:nvPr>
        </p:nvSpPr>
        <p:spPr>
          <a:xfrm>
            <a:off x="322125" y="576745"/>
            <a:ext cx="6244200" cy="183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0">
                <a:solidFill>
                  <a:schemeClr val="accent5"/>
                </a:solidFill>
              </a:rPr>
              <a:t> Accuracy</a:t>
            </a:r>
            <a:endParaRPr sz="8000">
              <a:solidFill>
                <a:schemeClr val="accent5"/>
              </a:solidFill>
            </a:endParaRPr>
          </a:p>
          <a:p>
            <a:pPr marL="0" lvl="0" indent="0" algn="l" rtl="0">
              <a:spcBef>
                <a:spcPts val="1600"/>
              </a:spcBef>
              <a:spcAft>
                <a:spcPts val="0"/>
              </a:spcAft>
              <a:buNone/>
            </a:pPr>
            <a:endParaRPr sz="3600">
              <a:solidFill>
                <a:srgbClr val="EFEFEF"/>
              </a:solidFill>
            </a:endParaRPr>
          </a:p>
          <a:p>
            <a:pPr marL="0" lvl="0" indent="0" algn="l" rtl="0">
              <a:spcBef>
                <a:spcPts val="1600"/>
              </a:spcBef>
              <a:spcAft>
                <a:spcPts val="1600"/>
              </a:spcAft>
              <a:buNone/>
            </a:pPr>
            <a:r>
              <a:rPr lang="en" sz="3600">
                <a:solidFill>
                  <a:srgbClr val="EFEFEF"/>
                </a:solidFill>
              </a:rPr>
              <a:t>The accuracy of this model is 86%</a:t>
            </a:r>
            <a:endParaRPr sz="3600">
              <a:solidFill>
                <a:srgbClr val="EFEFEF"/>
              </a:solidFill>
            </a:endParaRPr>
          </a:p>
        </p:txBody>
      </p:sp>
      <p:pic>
        <p:nvPicPr>
          <p:cNvPr id="426" name="Google Shape;426;p57"/>
          <p:cNvPicPr preferRelativeResize="0"/>
          <p:nvPr/>
        </p:nvPicPr>
        <p:blipFill rotWithShape="1">
          <a:blip r:embed="rId3">
            <a:alphaModFix/>
          </a:blip>
          <a:srcRect b="14221"/>
          <a:stretch/>
        </p:blipFill>
        <p:spPr>
          <a:xfrm>
            <a:off x="5938850" y="382983"/>
            <a:ext cx="2057400" cy="22193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0"/>
          <p:cNvSpPr txBox="1">
            <a:spLocks noGrp="1"/>
          </p:cNvSpPr>
          <p:nvPr>
            <p:ph type="title"/>
          </p:nvPr>
        </p:nvSpPr>
        <p:spPr>
          <a:xfrm>
            <a:off x="0" y="16225"/>
            <a:ext cx="9144000" cy="1404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7000">
                <a:solidFill>
                  <a:schemeClr val="accent5"/>
                </a:solidFill>
              </a:rPr>
              <a:t> Future Work</a:t>
            </a:r>
            <a:endParaRPr sz="7000">
              <a:solidFill>
                <a:srgbClr val="EFEFEF"/>
              </a:solidFill>
            </a:endParaRPr>
          </a:p>
        </p:txBody>
      </p:sp>
      <p:sp>
        <p:nvSpPr>
          <p:cNvPr id="444" name="Google Shape;444;p60"/>
          <p:cNvSpPr txBox="1"/>
          <p:nvPr/>
        </p:nvSpPr>
        <p:spPr>
          <a:xfrm>
            <a:off x="824825" y="1420225"/>
            <a:ext cx="7314300" cy="3032400"/>
          </a:xfrm>
          <a:prstGeom prst="rect">
            <a:avLst/>
          </a:prstGeom>
          <a:noFill/>
          <a:ln>
            <a:noFill/>
          </a:ln>
        </p:spPr>
        <p:txBody>
          <a:bodyPr spcFirstLastPara="1" wrap="square" lIns="91425" tIns="91425" rIns="91425" bIns="91425" anchor="t" anchorCtr="0">
            <a:noAutofit/>
          </a:bodyPr>
          <a:lstStyle/>
          <a:p>
            <a:pPr marL="457200" lvl="0" indent="-342900" algn="just" rtl="0">
              <a:spcBef>
                <a:spcPts val="0"/>
              </a:spcBef>
              <a:spcAft>
                <a:spcPts val="0"/>
              </a:spcAft>
              <a:buClr>
                <a:srgbClr val="D9D9D9"/>
              </a:buClr>
              <a:buSzPts val="1800"/>
              <a:buFont typeface="Lato"/>
              <a:buChar char="●"/>
            </a:pPr>
            <a:r>
              <a:rPr lang="en" sz="1800" b="1" dirty="0">
                <a:solidFill>
                  <a:srgbClr val="D9D9D9"/>
                </a:solidFill>
                <a:latin typeface="Lato"/>
                <a:ea typeface="Lato"/>
                <a:cs typeface="Lato"/>
                <a:sym typeface="Lato"/>
              </a:rPr>
              <a:t>DeepSpeech can be pre-trained with large amount of data to give better results on Indian accent.</a:t>
            </a:r>
            <a:endParaRPr sz="1800" b="1" dirty="0">
              <a:solidFill>
                <a:srgbClr val="D9D9D9"/>
              </a:solidFill>
              <a:latin typeface="Lato"/>
              <a:ea typeface="Lato"/>
              <a:cs typeface="Lato"/>
              <a:sym typeface="Lato"/>
            </a:endParaRPr>
          </a:p>
          <a:p>
            <a:pPr marL="457200" lvl="0" indent="0" algn="just" rtl="0">
              <a:spcBef>
                <a:spcPts val="0"/>
              </a:spcBef>
              <a:spcAft>
                <a:spcPts val="0"/>
              </a:spcAft>
              <a:buNone/>
            </a:pPr>
            <a:endParaRPr sz="1800" b="1" dirty="0">
              <a:solidFill>
                <a:srgbClr val="D9D9D9"/>
              </a:solidFill>
              <a:latin typeface="Lato"/>
              <a:ea typeface="Lato"/>
              <a:cs typeface="Lato"/>
              <a:sym typeface="Lato"/>
            </a:endParaRPr>
          </a:p>
          <a:p>
            <a:pPr marL="457200" lvl="0" indent="-342900" algn="just" rtl="0">
              <a:spcBef>
                <a:spcPts val="0"/>
              </a:spcBef>
              <a:spcAft>
                <a:spcPts val="0"/>
              </a:spcAft>
              <a:buClr>
                <a:srgbClr val="D9D9D9"/>
              </a:buClr>
              <a:buSzPts val="1800"/>
              <a:buFont typeface="Lato"/>
              <a:buChar char="●"/>
            </a:pPr>
            <a:r>
              <a:rPr lang="en" sz="1800" b="1" dirty="0">
                <a:solidFill>
                  <a:srgbClr val="D9D9D9"/>
                </a:solidFill>
                <a:latin typeface="Lato"/>
                <a:ea typeface="Lato"/>
                <a:cs typeface="Lato"/>
                <a:sym typeface="Lato"/>
              </a:rPr>
              <a:t>Which remote centers need equipment maintenance.</a:t>
            </a:r>
            <a:endParaRPr sz="1800" b="1" dirty="0">
              <a:solidFill>
                <a:srgbClr val="D9D9D9"/>
              </a:solidFill>
              <a:latin typeface="Lato"/>
              <a:ea typeface="Lato"/>
              <a:cs typeface="Lato"/>
              <a:sym typeface="Lato"/>
            </a:endParaRPr>
          </a:p>
          <a:p>
            <a:pPr marL="457200" lvl="0" indent="0" algn="just" rtl="0">
              <a:spcBef>
                <a:spcPts val="0"/>
              </a:spcBef>
              <a:spcAft>
                <a:spcPts val="0"/>
              </a:spcAft>
              <a:buNone/>
            </a:pPr>
            <a:endParaRPr sz="1800" b="1" dirty="0">
              <a:solidFill>
                <a:srgbClr val="D9D9D9"/>
              </a:solidFill>
              <a:latin typeface="Lato"/>
              <a:ea typeface="Lato"/>
              <a:cs typeface="Lato"/>
              <a:sym typeface="Lato"/>
            </a:endParaRPr>
          </a:p>
          <a:p>
            <a:pPr marL="457200" lvl="0" indent="-342900" algn="just" rtl="0">
              <a:spcBef>
                <a:spcPts val="0"/>
              </a:spcBef>
              <a:spcAft>
                <a:spcPts val="0"/>
              </a:spcAft>
              <a:buClr>
                <a:srgbClr val="D9D9D9"/>
              </a:buClr>
              <a:buSzPts val="1800"/>
              <a:buFont typeface="Lato"/>
              <a:buChar char="●"/>
            </a:pPr>
            <a:r>
              <a:rPr lang="en" sz="1800" b="1" dirty="0">
                <a:solidFill>
                  <a:srgbClr val="D9D9D9"/>
                </a:solidFill>
                <a:latin typeface="Lato"/>
                <a:ea typeface="Lato"/>
                <a:cs typeface="Lato"/>
                <a:sym typeface="Lato"/>
              </a:rPr>
              <a:t>Log and Chat files must be saved instead of being overwritten, so that ample data is available for analysis.</a:t>
            </a:r>
            <a:endParaRPr sz="1800" b="1" dirty="0">
              <a:solidFill>
                <a:srgbClr val="D9D9D9"/>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xEl>
                                              <p:pRg st="0" end="0"/>
                                            </p:txEl>
                                          </p:spTgt>
                                        </p:tgtEl>
                                        <p:attrNameLst>
                                          <p:attrName>style.visibility</p:attrName>
                                        </p:attrNameLst>
                                      </p:cBhvr>
                                      <p:to>
                                        <p:strVal val="visible"/>
                                      </p:to>
                                    </p:set>
                                    <p:animEffect transition="in" filter="fade">
                                      <p:cBhvr>
                                        <p:cTn id="7" dur="1000"/>
                                        <p:tgtEl>
                                          <p:spTgt spid="4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4">
                                            <p:txEl>
                                              <p:pRg st="2" end="2"/>
                                            </p:txEl>
                                          </p:spTgt>
                                        </p:tgtEl>
                                        <p:attrNameLst>
                                          <p:attrName>style.visibility</p:attrName>
                                        </p:attrNameLst>
                                      </p:cBhvr>
                                      <p:to>
                                        <p:strVal val="visible"/>
                                      </p:to>
                                    </p:set>
                                    <p:animEffect transition="in" filter="fade">
                                      <p:cBhvr>
                                        <p:cTn id="12" dur="1000"/>
                                        <p:tgtEl>
                                          <p:spTgt spid="44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4">
                                            <p:txEl>
                                              <p:pRg st="4" end="4"/>
                                            </p:txEl>
                                          </p:spTgt>
                                        </p:tgtEl>
                                        <p:attrNameLst>
                                          <p:attrName>style.visibility</p:attrName>
                                        </p:attrNameLst>
                                      </p:cBhvr>
                                      <p:to>
                                        <p:strVal val="visible"/>
                                      </p:to>
                                    </p:set>
                                    <p:animEffect transition="in" filter="fade">
                                      <p:cBhvr>
                                        <p:cTn id="17" dur="1000"/>
                                        <p:tgtEl>
                                          <p:spTgt spid="44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8"/>
          <p:cNvSpPr txBox="1">
            <a:spLocks noGrp="1"/>
          </p:cNvSpPr>
          <p:nvPr>
            <p:ph type="title"/>
          </p:nvPr>
        </p:nvSpPr>
        <p:spPr>
          <a:xfrm>
            <a:off x="0" y="712150"/>
            <a:ext cx="9144000" cy="383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b="0">
              <a:solidFill>
                <a:srgbClr val="FFFF00"/>
              </a:solidFill>
            </a:endParaRPr>
          </a:p>
        </p:txBody>
      </p:sp>
      <p:pic>
        <p:nvPicPr>
          <p:cNvPr id="432" name="Google Shape;432;p58"/>
          <p:cNvPicPr preferRelativeResize="0"/>
          <p:nvPr/>
        </p:nvPicPr>
        <p:blipFill>
          <a:blip r:embed="rId3">
            <a:alphaModFix/>
          </a:blip>
          <a:stretch>
            <a:fillRect/>
          </a:stretch>
        </p:blipFill>
        <p:spPr>
          <a:xfrm>
            <a:off x="0" y="-18050"/>
            <a:ext cx="9144000" cy="5143500"/>
          </a:xfrm>
          <a:prstGeom prst="rect">
            <a:avLst/>
          </a:prstGeom>
          <a:noFill/>
          <a:ln>
            <a:noFill/>
          </a:ln>
        </p:spPr>
      </p:pic>
      <p:sp>
        <p:nvSpPr>
          <p:cNvPr id="433" name="Google Shape;433;p58"/>
          <p:cNvSpPr txBox="1"/>
          <p:nvPr/>
        </p:nvSpPr>
        <p:spPr>
          <a:xfrm>
            <a:off x="41700" y="2156050"/>
            <a:ext cx="2458200" cy="79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Clr>
                <a:schemeClr val="dk2"/>
              </a:buClr>
              <a:buSzPts val="1100"/>
              <a:buFont typeface="Arial"/>
              <a:buNone/>
            </a:pPr>
            <a:r>
              <a:rPr lang="en" sz="4800" b="1">
                <a:solidFill>
                  <a:schemeClr val="accent5"/>
                </a:solidFill>
                <a:latin typeface="Raleway"/>
                <a:ea typeface="Raleway"/>
                <a:cs typeface="Raleway"/>
                <a:sym typeface="Raleway"/>
              </a:rPr>
              <a:t> Demo</a:t>
            </a:r>
            <a:endParaRPr sz="4800">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3" name="Demo.mp4">
            <a:hlinkClick r:id="" action="ppaction://media"/>
            <a:extLst>
              <a:ext uri="{FF2B5EF4-FFF2-40B4-BE49-F238E27FC236}">
                <a16:creationId xmlns:a16="http://schemas.microsoft.com/office/drawing/2014/main" id="{EA65086A-99F5-FF4D-9FDA-B93BC4888D4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0323" y="177716"/>
            <a:ext cx="8663354" cy="48701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61"/>
          <p:cNvPicPr preferRelativeResize="0"/>
          <p:nvPr/>
        </p:nvPicPr>
        <p:blipFill>
          <a:blip r:embed="rId3">
            <a:alphaModFix/>
          </a:blip>
          <a:stretch>
            <a:fillRect/>
          </a:stretch>
        </p:blipFill>
        <p:spPr>
          <a:xfrm>
            <a:off x="2271075" y="611850"/>
            <a:ext cx="6779650" cy="4237275"/>
          </a:xfrm>
          <a:prstGeom prst="rect">
            <a:avLst/>
          </a:prstGeom>
          <a:noFill/>
          <a:ln>
            <a:noFill/>
          </a:ln>
        </p:spPr>
      </p:pic>
      <p:sp>
        <p:nvSpPr>
          <p:cNvPr id="450" name="Google Shape;450;p61"/>
          <p:cNvSpPr txBox="1">
            <a:spLocks noGrp="1"/>
          </p:cNvSpPr>
          <p:nvPr>
            <p:ph type="title" idx="4294967295"/>
          </p:nvPr>
        </p:nvSpPr>
        <p:spPr>
          <a:xfrm>
            <a:off x="2646325" y="1407400"/>
            <a:ext cx="3135900" cy="206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chemeClr val="accent5"/>
                </a:solidFill>
              </a:rPr>
              <a:t>Thank </a:t>
            </a:r>
            <a:endParaRPr sz="6000">
              <a:solidFill>
                <a:schemeClr val="accent5"/>
              </a:solidFill>
            </a:endParaRPr>
          </a:p>
          <a:p>
            <a:pPr marL="0" lvl="0" indent="0" algn="ctr" rtl="0">
              <a:spcBef>
                <a:spcPts val="0"/>
              </a:spcBef>
              <a:spcAft>
                <a:spcPts val="0"/>
              </a:spcAft>
              <a:buNone/>
            </a:pPr>
            <a:r>
              <a:rPr lang="en" sz="6000">
                <a:solidFill>
                  <a:schemeClr val="accent5"/>
                </a:solidFill>
              </a:rPr>
              <a:t>you</a:t>
            </a:r>
            <a:endParaRPr sz="6000">
              <a:solidFill>
                <a:schemeClr val="accent5"/>
              </a:solidFill>
            </a:endParaRPr>
          </a:p>
        </p:txBody>
      </p:sp>
      <p:pic>
        <p:nvPicPr>
          <p:cNvPr id="451" name="Google Shape;451;p61"/>
          <p:cNvPicPr preferRelativeResize="0"/>
          <p:nvPr/>
        </p:nvPicPr>
        <p:blipFill>
          <a:blip r:embed="rId4">
            <a:alphaModFix/>
          </a:blip>
          <a:stretch>
            <a:fillRect/>
          </a:stretch>
        </p:blipFill>
        <p:spPr>
          <a:xfrm>
            <a:off x="-9" y="0"/>
            <a:ext cx="2893220" cy="51435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96"/>
        <p:cNvGrpSpPr/>
        <p:nvPr/>
      </p:nvGrpSpPr>
      <p:grpSpPr>
        <a:xfrm>
          <a:off x="0" y="0"/>
          <a:ext cx="0" cy="0"/>
          <a:chOff x="0" y="0"/>
          <a:chExt cx="0" cy="0"/>
        </a:xfrm>
      </p:grpSpPr>
      <p:pic>
        <p:nvPicPr>
          <p:cNvPr id="98" name="Google Shape;98;p17"/>
          <p:cNvPicPr preferRelativeResize="0"/>
          <p:nvPr/>
        </p:nvPicPr>
        <p:blipFill>
          <a:blip r:embed="rId3">
            <a:alphaModFix/>
          </a:blip>
          <a:stretch>
            <a:fillRect/>
          </a:stretch>
        </p:blipFill>
        <p:spPr>
          <a:xfrm>
            <a:off x="1285800" y="920475"/>
            <a:ext cx="6476075" cy="4162298"/>
          </a:xfrm>
          <a:prstGeom prst="rect">
            <a:avLst/>
          </a:prstGeom>
          <a:noFill/>
          <a:ln>
            <a:noFill/>
          </a:ln>
        </p:spPr>
      </p:pic>
      <p:sp>
        <p:nvSpPr>
          <p:cNvPr id="4" name="Google Shape;91;p16">
            <a:extLst>
              <a:ext uri="{FF2B5EF4-FFF2-40B4-BE49-F238E27FC236}">
                <a16:creationId xmlns:a16="http://schemas.microsoft.com/office/drawing/2014/main" id="{67E90671-4C75-C44E-87EF-5251AD459F40}"/>
              </a:ext>
            </a:extLst>
          </p:cNvPr>
          <p:cNvSpPr txBox="1"/>
          <p:nvPr/>
        </p:nvSpPr>
        <p:spPr>
          <a:xfrm>
            <a:off x="695700" y="0"/>
            <a:ext cx="7752600" cy="154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dirty="0">
                <a:solidFill>
                  <a:schemeClr val="dk1"/>
                </a:solidFill>
                <a:latin typeface="Raleway"/>
                <a:ea typeface="Raleway"/>
                <a:cs typeface="Raleway"/>
                <a:sym typeface="Raleway"/>
              </a:rPr>
              <a:t>How are we doing this ?</a:t>
            </a:r>
            <a:endParaRPr sz="4800" b="1" dirty="0">
              <a:solidFill>
                <a:schemeClr val="dk1"/>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18"/>
          <p:cNvSpPr txBox="1"/>
          <p:nvPr/>
        </p:nvSpPr>
        <p:spPr>
          <a:xfrm>
            <a:off x="1198450" y="600300"/>
            <a:ext cx="7539600" cy="205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Clr>
                <a:schemeClr val="dk2"/>
              </a:buClr>
              <a:buSzPts val="1100"/>
              <a:buFont typeface="Arial"/>
              <a:buNone/>
            </a:pPr>
            <a:r>
              <a:rPr lang="en" sz="6000" b="1">
                <a:solidFill>
                  <a:schemeClr val="accent5"/>
                </a:solidFill>
                <a:latin typeface="Raleway"/>
                <a:ea typeface="Raleway"/>
                <a:cs typeface="Raleway"/>
                <a:sym typeface="Raleway"/>
              </a:rPr>
              <a:t>Video Transcript Extraction</a:t>
            </a:r>
            <a:endParaRPr sz="6000">
              <a:latin typeface="Lato"/>
              <a:ea typeface="Lato"/>
              <a:cs typeface="Lato"/>
              <a:sym typeface="Lato"/>
            </a:endParaRPr>
          </a:p>
        </p:txBody>
      </p:sp>
      <p:pic>
        <p:nvPicPr>
          <p:cNvPr id="105" name="Google Shape;105;p18"/>
          <p:cNvPicPr preferRelativeResize="0"/>
          <p:nvPr/>
        </p:nvPicPr>
        <p:blipFill>
          <a:blip r:embed="rId3">
            <a:alphaModFix/>
          </a:blip>
          <a:stretch>
            <a:fillRect/>
          </a:stretch>
        </p:blipFill>
        <p:spPr>
          <a:xfrm>
            <a:off x="973315" y="3107325"/>
            <a:ext cx="2230835" cy="1287075"/>
          </a:xfrm>
          <a:prstGeom prst="rect">
            <a:avLst/>
          </a:prstGeom>
          <a:noFill/>
          <a:ln>
            <a:noFill/>
          </a:ln>
          <a:effectLst>
            <a:reflection stA="25000" endPos="22000" fadeDir="5400012" sy="-100000" algn="bl" rotWithShape="0"/>
          </a:effectLst>
        </p:spPr>
      </p:pic>
      <p:pic>
        <p:nvPicPr>
          <p:cNvPr id="106" name="Google Shape;106;p18"/>
          <p:cNvPicPr preferRelativeResize="0"/>
          <p:nvPr/>
        </p:nvPicPr>
        <p:blipFill>
          <a:blip r:embed="rId4">
            <a:alphaModFix/>
          </a:blip>
          <a:stretch>
            <a:fillRect/>
          </a:stretch>
        </p:blipFill>
        <p:spPr>
          <a:xfrm>
            <a:off x="5061301" y="3107325"/>
            <a:ext cx="3429000" cy="1333500"/>
          </a:xfrm>
          <a:prstGeom prst="rect">
            <a:avLst/>
          </a:prstGeom>
          <a:noFill/>
          <a:ln>
            <a:noFill/>
          </a:ln>
          <a:effectLst>
            <a:outerShdw blurRad="1243013" dist="19050" dir="5400000" algn="bl" rotWithShape="0">
              <a:srgbClr val="000000">
                <a:alpha val="50000"/>
              </a:srgbClr>
            </a:outerShdw>
            <a:reflection stA="41000" endPos="20000" fadeDir="5400012" sy="-100000" algn="bl" rotWithShape="0"/>
          </a:effectLst>
        </p:spPr>
      </p:pic>
      <p:sp>
        <p:nvSpPr>
          <p:cNvPr id="107" name="Google Shape;107;p18"/>
          <p:cNvSpPr/>
          <p:nvPr/>
        </p:nvSpPr>
        <p:spPr>
          <a:xfrm>
            <a:off x="3695625" y="3544313"/>
            <a:ext cx="874200" cy="413100"/>
          </a:xfrm>
          <a:prstGeom prst="rightArrow">
            <a:avLst>
              <a:gd name="adj1" fmla="val 50000"/>
              <a:gd name="adj2" fmla="val 50000"/>
            </a:avLst>
          </a:prstGeom>
          <a:solidFill>
            <a:srgbClr val="E69138"/>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reflection stA="27000" endPos="52999"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0" y="381975"/>
            <a:ext cx="9144000" cy="7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Approach</a:t>
            </a:r>
            <a:endParaRPr/>
          </a:p>
        </p:txBody>
      </p:sp>
      <p:pic>
        <p:nvPicPr>
          <p:cNvPr id="113" name="Google Shape;113;p19"/>
          <p:cNvPicPr preferRelativeResize="0"/>
          <p:nvPr/>
        </p:nvPicPr>
        <p:blipFill>
          <a:blip r:embed="rId3">
            <a:alphaModFix/>
          </a:blip>
          <a:stretch>
            <a:fillRect/>
          </a:stretch>
        </p:blipFill>
        <p:spPr>
          <a:xfrm>
            <a:off x="544850" y="1569900"/>
            <a:ext cx="1861975" cy="1861975"/>
          </a:xfrm>
          <a:prstGeom prst="rect">
            <a:avLst/>
          </a:prstGeom>
          <a:noFill/>
          <a:ln>
            <a:noFill/>
          </a:ln>
        </p:spPr>
      </p:pic>
      <p:pic>
        <p:nvPicPr>
          <p:cNvPr id="114" name="Google Shape;114;p19"/>
          <p:cNvPicPr preferRelativeResize="0"/>
          <p:nvPr/>
        </p:nvPicPr>
        <p:blipFill>
          <a:blip r:embed="rId4">
            <a:alphaModFix/>
          </a:blip>
          <a:stretch>
            <a:fillRect/>
          </a:stretch>
        </p:blipFill>
        <p:spPr>
          <a:xfrm>
            <a:off x="3588163" y="2806625"/>
            <a:ext cx="2150975" cy="2150975"/>
          </a:xfrm>
          <a:prstGeom prst="rect">
            <a:avLst/>
          </a:prstGeom>
          <a:noFill/>
          <a:ln>
            <a:noFill/>
          </a:ln>
        </p:spPr>
      </p:pic>
      <p:pic>
        <p:nvPicPr>
          <p:cNvPr id="115" name="Google Shape;115;p19"/>
          <p:cNvPicPr preferRelativeResize="0"/>
          <p:nvPr/>
        </p:nvPicPr>
        <p:blipFill>
          <a:blip r:embed="rId5">
            <a:alphaModFix/>
          </a:blip>
          <a:stretch>
            <a:fillRect/>
          </a:stretch>
        </p:blipFill>
        <p:spPr>
          <a:xfrm>
            <a:off x="6920475" y="1505250"/>
            <a:ext cx="1728800" cy="1728800"/>
          </a:xfrm>
          <a:prstGeom prst="rect">
            <a:avLst/>
          </a:prstGeom>
          <a:noFill/>
          <a:ln>
            <a:noFill/>
          </a:ln>
        </p:spPr>
      </p:pic>
      <p:sp>
        <p:nvSpPr>
          <p:cNvPr id="116" name="Google Shape;116;p19"/>
          <p:cNvSpPr/>
          <p:nvPr/>
        </p:nvSpPr>
        <p:spPr>
          <a:xfrm rot="2179405">
            <a:off x="2456937" y="3235838"/>
            <a:ext cx="836678" cy="444023"/>
          </a:xfrm>
          <a:prstGeom prst="rightArrow">
            <a:avLst>
              <a:gd name="adj1" fmla="val 50000"/>
              <a:gd name="adj2" fmla="val 50000"/>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rot="-1970691">
            <a:off x="6094024" y="3231423"/>
            <a:ext cx="857355" cy="402757"/>
          </a:xfrm>
          <a:prstGeom prst="rightArrow">
            <a:avLst>
              <a:gd name="adj1" fmla="val 50000"/>
              <a:gd name="adj2"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txBox="1"/>
          <p:nvPr/>
        </p:nvSpPr>
        <p:spPr>
          <a:xfrm>
            <a:off x="733675" y="3914250"/>
            <a:ext cx="1425300" cy="44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sz="2400" b="1">
                <a:solidFill>
                  <a:schemeClr val="lt1"/>
                </a:solidFill>
                <a:latin typeface="Raleway"/>
                <a:ea typeface="Raleway"/>
                <a:cs typeface="Raleway"/>
                <a:sym typeface="Raleway"/>
              </a:rPr>
              <a:t>Video</a:t>
            </a:r>
            <a:endParaRPr sz="2400">
              <a:latin typeface="Lato"/>
              <a:ea typeface="Lato"/>
              <a:cs typeface="Lato"/>
              <a:sym typeface="Lato"/>
            </a:endParaRPr>
          </a:p>
        </p:txBody>
      </p:sp>
      <p:sp>
        <p:nvSpPr>
          <p:cNvPr id="119" name="Google Shape;119;p19"/>
          <p:cNvSpPr txBox="1"/>
          <p:nvPr/>
        </p:nvSpPr>
        <p:spPr>
          <a:xfrm>
            <a:off x="4100700" y="2096475"/>
            <a:ext cx="1249800" cy="64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sz="2400" b="1">
                <a:solidFill>
                  <a:schemeClr val="lt1"/>
                </a:solidFill>
                <a:latin typeface="Raleway"/>
                <a:ea typeface="Raleway"/>
                <a:cs typeface="Raleway"/>
                <a:sym typeface="Raleway"/>
              </a:rPr>
              <a:t>Audio</a:t>
            </a:r>
            <a:endParaRPr>
              <a:latin typeface="Lato"/>
              <a:ea typeface="Lato"/>
              <a:cs typeface="Lato"/>
              <a:sym typeface="Lato"/>
            </a:endParaRPr>
          </a:p>
        </p:txBody>
      </p:sp>
      <p:sp>
        <p:nvSpPr>
          <p:cNvPr id="120" name="Google Shape;120;p19"/>
          <p:cNvSpPr txBox="1"/>
          <p:nvPr/>
        </p:nvSpPr>
        <p:spPr>
          <a:xfrm>
            <a:off x="6920475" y="3867150"/>
            <a:ext cx="1817700" cy="5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lt1"/>
                </a:solidFill>
                <a:latin typeface="Raleway"/>
                <a:ea typeface="Raleway"/>
                <a:cs typeface="Raleway"/>
                <a:sym typeface="Raleway"/>
              </a:rPr>
              <a:t>Transcript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0"/>
                                        <p:tgtEl>
                                          <p:spTgt spid="113"/>
                                        </p:tgtEl>
                                      </p:cBhvr>
                                    </p:animEffect>
                                  </p:childTnLst>
                                </p:cTn>
                              </p:par>
                              <p:par>
                                <p:cTn id="8" presetID="10" presetClass="entr" presetSubtype="0" fill="hold" nodeType="withEffect">
                                  <p:stCondLst>
                                    <p:cond delay="0"/>
                                  </p:stCondLst>
                                  <p:childTnLst>
                                    <p:set>
                                      <p:cBhvr>
                                        <p:cTn id="9" dur="1" fill="hold">
                                          <p:stCondLst>
                                            <p:cond delay="0"/>
                                          </p:stCondLst>
                                        </p:cTn>
                                        <p:tgtEl>
                                          <p:spTgt spid="118"/>
                                        </p:tgtEl>
                                        <p:attrNameLst>
                                          <p:attrName>style.visibility</p:attrName>
                                        </p:attrNameLst>
                                      </p:cBhvr>
                                      <p:to>
                                        <p:strVal val="visible"/>
                                      </p:to>
                                    </p:set>
                                    <p:animEffect transition="in" filter="fade">
                                      <p:cBhvr>
                                        <p:cTn id="10" dur="1000"/>
                                        <p:tgtEl>
                                          <p:spTgt spid="1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1000"/>
                                        <p:tgtEl>
                                          <p:spTgt spid="114"/>
                                        </p:tgtEl>
                                      </p:cBhvr>
                                    </p:animEffect>
                                  </p:childTnLst>
                                </p:cTn>
                              </p:par>
                              <p:par>
                                <p:cTn id="16" presetID="10" presetClass="entr" presetSubtype="0" fill="hold" nodeType="with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1000"/>
                                        <p:tgtEl>
                                          <p:spTgt spid="116"/>
                                        </p:tgtEl>
                                      </p:cBhvr>
                                    </p:animEffect>
                                  </p:childTnLst>
                                </p:cTn>
                              </p:par>
                              <p:par>
                                <p:cTn id="19" presetID="10" presetClass="entr" presetSubtype="0" fill="hold" nodeType="withEffect">
                                  <p:stCondLst>
                                    <p:cond delay="0"/>
                                  </p:stCondLst>
                                  <p:childTnLst>
                                    <p:set>
                                      <p:cBhvr>
                                        <p:cTn id="20" dur="1" fill="hold">
                                          <p:stCondLst>
                                            <p:cond delay="0"/>
                                          </p:stCondLst>
                                        </p:cTn>
                                        <p:tgtEl>
                                          <p:spTgt spid="119"/>
                                        </p:tgtEl>
                                        <p:attrNameLst>
                                          <p:attrName>style.visibility</p:attrName>
                                        </p:attrNameLst>
                                      </p:cBhvr>
                                      <p:to>
                                        <p:strVal val="visible"/>
                                      </p:to>
                                    </p:set>
                                    <p:animEffect transition="in" filter="fade">
                                      <p:cBhvr>
                                        <p:cTn id="21" dur="1000"/>
                                        <p:tgtEl>
                                          <p:spTgt spid="1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5"/>
                                        </p:tgtEl>
                                        <p:attrNameLst>
                                          <p:attrName>style.visibility</p:attrName>
                                        </p:attrNameLst>
                                      </p:cBhvr>
                                      <p:to>
                                        <p:strVal val="visible"/>
                                      </p:to>
                                    </p:set>
                                    <p:animEffect transition="in" filter="fade">
                                      <p:cBhvr>
                                        <p:cTn id="26" dur="1000"/>
                                        <p:tgtEl>
                                          <p:spTgt spid="115"/>
                                        </p:tgtEl>
                                      </p:cBhvr>
                                    </p:animEffect>
                                  </p:childTnLst>
                                </p:cTn>
                              </p:par>
                              <p:par>
                                <p:cTn id="27" presetID="10" presetClass="entr" presetSubtype="0" fill="hold" nodeType="withEffect">
                                  <p:stCondLst>
                                    <p:cond delay="0"/>
                                  </p:stCondLst>
                                  <p:childTnLst>
                                    <p:set>
                                      <p:cBhvr>
                                        <p:cTn id="28" dur="1" fill="hold">
                                          <p:stCondLst>
                                            <p:cond delay="0"/>
                                          </p:stCondLst>
                                        </p:cTn>
                                        <p:tgtEl>
                                          <p:spTgt spid="117"/>
                                        </p:tgtEl>
                                        <p:attrNameLst>
                                          <p:attrName>style.visibility</p:attrName>
                                        </p:attrNameLst>
                                      </p:cBhvr>
                                      <p:to>
                                        <p:strVal val="visible"/>
                                      </p:to>
                                    </p:set>
                                    <p:animEffect transition="in" filter="fade">
                                      <p:cBhvr>
                                        <p:cTn id="29" dur="1000"/>
                                        <p:tgtEl>
                                          <p:spTgt spid="117"/>
                                        </p:tgtEl>
                                      </p:cBhvr>
                                    </p:animEffect>
                                  </p:childTnLst>
                                </p:cTn>
                              </p:par>
                              <p:par>
                                <p:cTn id="30" presetID="10" presetClass="entr" presetSubtype="0" fill="hold" nodeType="withEffect">
                                  <p:stCondLst>
                                    <p:cond delay="0"/>
                                  </p:stCondLst>
                                  <p:childTnLst>
                                    <p:set>
                                      <p:cBhvr>
                                        <p:cTn id="31" dur="1" fill="hold">
                                          <p:stCondLst>
                                            <p:cond delay="0"/>
                                          </p:stCondLst>
                                        </p:cTn>
                                        <p:tgtEl>
                                          <p:spTgt spid="120"/>
                                        </p:tgtEl>
                                        <p:attrNameLst>
                                          <p:attrName>style.visibility</p:attrName>
                                        </p:attrNameLst>
                                      </p:cBhvr>
                                      <p:to>
                                        <p:strVal val="visible"/>
                                      </p:to>
                                    </p:set>
                                    <p:animEffect transition="in" filter="fade">
                                      <p:cBhvr>
                                        <p:cTn id="32"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473500" y="299300"/>
            <a:ext cx="8119200" cy="6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Video-Audio Configuration</a:t>
            </a:r>
            <a:endParaRPr/>
          </a:p>
        </p:txBody>
      </p:sp>
      <p:pic>
        <p:nvPicPr>
          <p:cNvPr id="126" name="Google Shape;126;p20"/>
          <p:cNvPicPr preferRelativeResize="0"/>
          <p:nvPr/>
        </p:nvPicPr>
        <p:blipFill>
          <a:blip r:embed="rId3">
            <a:alphaModFix/>
          </a:blip>
          <a:stretch>
            <a:fillRect/>
          </a:stretch>
        </p:blipFill>
        <p:spPr>
          <a:xfrm>
            <a:off x="351500" y="1226250"/>
            <a:ext cx="3697551" cy="3761850"/>
          </a:xfrm>
          <a:prstGeom prst="rect">
            <a:avLst/>
          </a:prstGeom>
          <a:noFill/>
          <a:ln>
            <a:noFill/>
          </a:ln>
        </p:spPr>
      </p:pic>
      <p:pic>
        <p:nvPicPr>
          <p:cNvPr id="127" name="Google Shape;127;p20" descr="Piece of duct tape sticking a note to the slide"/>
          <p:cNvPicPr preferRelativeResize="0"/>
          <p:nvPr/>
        </p:nvPicPr>
        <p:blipFill rotWithShape="1">
          <a:blip r:embed="rId4">
            <a:alphaModFix/>
          </a:blip>
          <a:srcRect l="9244" t="5926" r="2118" b="10011"/>
          <a:stretch/>
        </p:blipFill>
        <p:spPr>
          <a:xfrm rot="154828">
            <a:off x="1098525" y="1076576"/>
            <a:ext cx="2072000" cy="736050"/>
          </a:xfrm>
          <a:prstGeom prst="rect">
            <a:avLst/>
          </a:prstGeom>
          <a:noFill/>
          <a:ln>
            <a:noFill/>
          </a:ln>
        </p:spPr>
      </p:pic>
      <p:sp>
        <p:nvSpPr>
          <p:cNvPr id="128" name="Google Shape;128;p20"/>
          <p:cNvSpPr txBox="1">
            <a:spLocks noGrp="1"/>
          </p:cNvSpPr>
          <p:nvPr>
            <p:ph type="body" idx="4294967295"/>
          </p:nvPr>
        </p:nvSpPr>
        <p:spPr>
          <a:xfrm>
            <a:off x="483825" y="1443225"/>
            <a:ext cx="3432900" cy="33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latin typeface="Raleway"/>
              <a:ea typeface="Raleway"/>
              <a:cs typeface="Raleway"/>
              <a:sym typeface="Raleway"/>
            </a:endParaRPr>
          </a:p>
          <a:p>
            <a:pPr marL="457200" lvl="0" indent="-330200" algn="l" rtl="0">
              <a:spcBef>
                <a:spcPts val="1600"/>
              </a:spcBef>
              <a:spcAft>
                <a:spcPts val="0"/>
              </a:spcAft>
              <a:buClr>
                <a:srgbClr val="B45F06"/>
              </a:buClr>
              <a:buSzPts val="1600"/>
              <a:buFont typeface="Raleway"/>
              <a:buChar char="➔"/>
            </a:pPr>
            <a:r>
              <a:rPr lang="en" sz="1600" b="1">
                <a:solidFill>
                  <a:srgbClr val="B45F06"/>
                </a:solidFill>
                <a:latin typeface="Raleway"/>
                <a:ea typeface="Raleway"/>
                <a:cs typeface="Raleway"/>
                <a:sym typeface="Raleway"/>
              </a:rPr>
              <a:t>File Format: .wav</a:t>
            </a:r>
            <a:endParaRPr sz="1600" b="1">
              <a:solidFill>
                <a:srgbClr val="B45F06"/>
              </a:solidFill>
              <a:latin typeface="Raleway"/>
              <a:ea typeface="Raleway"/>
              <a:cs typeface="Raleway"/>
              <a:sym typeface="Raleway"/>
            </a:endParaRPr>
          </a:p>
          <a:p>
            <a:pPr marL="457200" lvl="0" indent="0" algn="l" rtl="0">
              <a:spcBef>
                <a:spcPts val="1000"/>
              </a:spcBef>
              <a:spcAft>
                <a:spcPts val="0"/>
              </a:spcAft>
              <a:buNone/>
            </a:pPr>
            <a:r>
              <a:rPr lang="en" sz="1400" b="1">
                <a:solidFill>
                  <a:schemeClr val="dk1"/>
                </a:solidFill>
                <a:latin typeface="Raleway"/>
                <a:ea typeface="Raleway"/>
                <a:cs typeface="Raleway"/>
                <a:sym typeface="Raleway"/>
              </a:rPr>
              <a:t>[Lossless and Uncompressed]</a:t>
            </a:r>
            <a:endParaRPr sz="1400" b="1">
              <a:solidFill>
                <a:schemeClr val="dk1"/>
              </a:solidFill>
              <a:latin typeface="Raleway"/>
              <a:ea typeface="Raleway"/>
              <a:cs typeface="Raleway"/>
              <a:sym typeface="Raleway"/>
            </a:endParaRPr>
          </a:p>
          <a:p>
            <a:pPr marL="457200" lvl="0" indent="0" algn="l" rtl="0">
              <a:spcBef>
                <a:spcPts val="1000"/>
              </a:spcBef>
              <a:spcAft>
                <a:spcPts val="0"/>
              </a:spcAft>
              <a:buNone/>
            </a:pPr>
            <a:r>
              <a:rPr lang="en" sz="1400" b="1">
                <a:solidFill>
                  <a:schemeClr val="dk1"/>
                </a:solidFill>
                <a:latin typeface="Raleway"/>
                <a:ea typeface="Raleway"/>
                <a:cs typeface="Raleway"/>
                <a:sym typeface="Raleway"/>
              </a:rPr>
              <a:t>[frequency range (.wav) &gt; .mp3]</a:t>
            </a:r>
            <a:endParaRPr sz="1400" b="1">
              <a:solidFill>
                <a:schemeClr val="dk1"/>
              </a:solidFill>
              <a:latin typeface="Raleway"/>
              <a:ea typeface="Raleway"/>
              <a:cs typeface="Raleway"/>
              <a:sym typeface="Raleway"/>
            </a:endParaRPr>
          </a:p>
          <a:p>
            <a:pPr marL="457200" lvl="0" indent="0" algn="l" rtl="0">
              <a:spcBef>
                <a:spcPts val="1000"/>
              </a:spcBef>
              <a:spcAft>
                <a:spcPts val="0"/>
              </a:spcAft>
              <a:buNone/>
            </a:pPr>
            <a:endParaRPr sz="1400" b="1">
              <a:solidFill>
                <a:schemeClr val="dk1"/>
              </a:solidFill>
              <a:latin typeface="Raleway"/>
              <a:ea typeface="Raleway"/>
              <a:cs typeface="Raleway"/>
              <a:sym typeface="Raleway"/>
            </a:endParaRPr>
          </a:p>
          <a:p>
            <a:pPr marL="457200" lvl="0" indent="-330200" algn="l" rtl="0">
              <a:spcBef>
                <a:spcPts val="1000"/>
              </a:spcBef>
              <a:spcAft>
                <a:spcPts val="0"/>
              </a:spcAft>
              <a:buClr>
                <a:srgbClr val="B45F06"/>
              </a:buClr>
              <a:buSzPts val="1600"/>
              <a:buFont typeface="Raleway"/>
              <a:buChar char="➔"/>
            </a:pPr>
            <a:r>
              <a:rPr lang="en" sz="1600" b="1">
                <a:solidFill>
                  <a:srgbClr val="B45F06"/>
                </a:solidFill>
                <a:latin typeface="Raleway"/>
                <a:ea typeface="Raleway"/>
                <a:cs typeface="Raleway"/>
                <a:sym typeface="Raleway"/>
              </a:rPr>
              <a:t>Sampling Rate: 16000 Hz</a:t>
            </a:r>
            <a:endParaRPr sz="1600" b="1">
              <a:solidFill>
                <a:srgbClr val="B45F06"/>
              </a:solidFill>
              <a:latin typeface="Raleway"/>
              <a:ea typeface="Raleway"/>
              <a:cs typeface="Raleway"/>
              <a:sym typeface="Raleway"/>
            </a:endParaRPr>
          </a:p>
          <a:p>
            <a:pPr marL="457200" lvl="0" indent="0" algn="l" rtl="0">
              <a:spcBef>
                <a:spcPts val="1000"/>
              </a:spcBef>
              <a:spcAft>
                <a:spcPts val="0"/>
              </a:spcAft>
              <a:buNone/>
            </a:pPr>
            <a:endParaRPr sz="1600" b="1">
              <a:solidFill>
                <a:srgbClr val="B45F06"/>
              </a:solidFill>
              <a:latin typeface="Raleway"/>
              <a:ea typeface="Raleway"/>
              <a:cs typeface="Raleway"/>
              <a:sym typeface="Raleway"/>
            </a:endParaRPr>
          </a:p>
          <a:p>
            <a:pPr marL="457200" lvl="0" indent="-330200" algn="l" rtl="0">
              <a:spcBef>
                <a:spcPts val="1000"/>
              </a:spcBef>
              <a:spcAft>
                <a:spcPts val="1000"/>
              </a:spcAft>
              <a:buClr>
                <a:srgbClr val="B45F06"/>
              </a:buClr>
              <a:buSzPts val="1600"/>
              <a:buFont typeface="Raleway"/>
              <a:buChar char="➔"/>
            </a:pPr>
            <a:r>
              <a:rPr lang="en" sz="1600" b="1">
                <a:solidFill>
                  <a:srgbClr val="B45F06"/>
                </a:solidFill>
                <a:latin typeface="Raleway"/>
                <a:ea typeface="Raleway"/>
                <a:cs typeface="Raleway"/>
                <a:sym typeface="Raleway"/>
              </a:rPr>
              <a:t>Mono Channel</a:t>
            </a:r>
            <a:endParaRPr sz="1200">
              <a:latin typeface="Raleway"/>
              <a:ea typeface="Raleway"/>
              <a:cs typeface="Raleway"/>
              <a:sym typeface="Raleway"/>
            </a:endParaRPr>
          </a:p>
        </p:txBody>
      </p:sp>
      <p:pic>
        <p:nvPicPr>
          <p:cNvPr id="129" name="Google Shape;129;p20"/>
          <p:cNvPicPr preferRelativeResize="0"/>
          <p:nvPr/>
        </p:nvPicPr>
        <p:blipFill>
          <a:blip r:embed="rId3">
            <a:alphaModFix/>
          </a:blip>
          <a:stretch>
            <a:fillRect/>
          </a:stretch>
        </p:blipFill>
        <p:spPr>
          <a:xfrm>
            <a:off x="5027725" y="1226250"/>
            <a:ext cx="3697551" cy="3761850"/>
          </a:xfrm>
          <a:prstGeom prst="rect">
            <a:avLst/>
          </a:prstGeom>
          <a:noFill/>
          <a:ln>
            <a:noFill/>
          </a:ln>
        </p:spPr>
      </p:pic>
      <p:pic>
        <p:nvPicPr>
          <p:cNvPr id="130" name="Google Shape;130;p20" descr="Piece of duct tape sticking a note to the slide"/>
          <p:cNvPicPr preferRelativeResize="0"/>
          <p:nvPr/>
        </p:nvPicPr>
        <p:blipFill rotWithShape="1">
          <a:blip r:embed="rId4">
            <a:alphaModFix/>
          </a:blip>
          <a:srcRect l="9244" t="5926" r="2118" b="10011"/>
          <a:stretch/>
        </p:blipFill>
        <p:spPr>
          <a:xfrm rot="154828">
            <a:off x="5774750" y="1076576"/>
            <a:ext cx="2072000" cy="736050"/>
          </a:xfrm>
          <a:prstGeom prst="rect">
            <a:avLst/>
          </a:prstGeom>
          <a:noFill/>
          <a:ln>
            <a:noFill/>
          </a:ln>
        </p:spPr>
      </p:pic>
      <p:sp>
        <p:nvSpPr>
          <p:cNvPr id="131" name="Google Shape;131;p20"/>
          <p:cNvSpPr txBox="1">
            <a:spLocks noGrp="1"/>
          </p:cNvSpPr>
          <p:nvPr>
            <p:ph type="body" idx="4294967295"/>
          </p:nvPr>
        </p:nvSpPr>
        <p:spPr>
          <a:xfrm>
            <a:off x="5160050" y="1443225"/>
            <a:ext cx="3432900" cy="33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latin typeface="Raleway"/>
              <a:ea typeface="Raleway"/>
              <a:cs typeface="Raleway"/>
              <a:sym typeface="Raleway"/>
            </a:endParaRPr>
          </a:p>
          <a:p>
            <a:pPr marL="457200" lvl="0" indent="457200" algn="l" rtl="0">
              <a:spcBef>
                <a:spcPts val="1600"/>
              </a:spcBef>
              <a:spcAft>
                <a:spcPts val="0"/>
              </a:spcAft>
              <a:buNone/>
            </a:pPr>
            <a:r>
              <a:rPr lang="en" sz="1700" b="1" u="sng">
                <a:solidFill>
                  <a:srgbClr val="B45F06"/>
                </a:solidFill>
                <a:latin typeface="Raleway"/>
                <a:ea typeface="Raleway"/>
                <a:cs typeface="Raleway"/>
                <a:sym typeface="Raleway"/>
              </a:rPr>
              <a:t>Technologies</a:t>
            </a:r>
            <a:endParaRPr sz="1700" b="1" u="sng">
              <a:solidFill>
                <a:srgbClr val="B45F06"/>
              </a:solidFill>
              <a:latin typeface="Raleway"/>
              <a:ea typeface="Raleway"/>
              <a:cs typeface="Raleway"/>
              <a:sym typeface="Raleway"/>
            </a:endParaRPr>
          </a:p>
          <a:p>
            <a:pPr marL="0" lvl="0" indent="0" algn="l" rtl="0">
              <a:spcBef>
                <a:spcPts val="1000"/>
              </a:spcBef>
              <a:spcAft>
                <a:spcPts val="0"/>
              </a:spcAft>
              <a:buNone/>
            </a:pPr>
            <a:endParaRPr sz="100" b="1" u="sng">
              <a:solidFill>
                <a:srgbClr val="B45F06"/>
              </a:solidFill>
              <a:latin typeface="Raleway"/>
              <a:ea typeface="Raleway"/>
              <a:cs typeface="Raleway"/>
              <a:sym typeface="Raleway"/>
            </a:endParaRPr>
          </a:p>
          <a:p>
            <a:pPr marL="457200" lvl="0" indent="-330200" algn="l" rtl="0">
              <a:spcBef>
                <a:spcPts val="1000"/>
              </a:spcBef>
              <a:spcAft>
                <a:spcPts val="0"/>
              </a:spcAft>
              <a:buClr>
                <a:srgbClr val="B45F06"/>
              </a:buClr>
              <a:buSzPts val="1600"/>
              <a:buFont typeface="Raleway"/>
              <a:buChar char="➔"/>
            </a:pPr>
            <a:r>
              <a:rPr lang="en" sz="1600" b="1">
                <a:solidFill>
                  <a:srgbClr val="B45F06"/>
                </a:solidFill>
                <a:latin typeface="Raleway"/>
                <a:ea typeface="Raleway"/>
                <a:cs typeface="Raleway"/>
                <a:sym typeface="Raleway"/>
              </a:rPr>
              <a:t>Pydub</a:t>
            </a:r>
            <a:endParaRPr sz="1600" b="1">
              <a:solidFill>
                <a:srgbClr val="B45F06"/>
              </a:solidFill>
              <a:latin typeface="Raleway"/>
              <a:ea typeface="Raleway"/>
              <a:cs typeface="Raleway"/>
              <a:sym typeface="Raleway"/>
            </a:endParaRPr>
          </a:p>
          <a:p>
            <a:pPr marL="457200" lvl="0" indent="0" algn="l" rtl="0">
              <a:spcBef>
                <a:spcPts val="1000"/>
              </a:spcBef>
              <a:spcAft>
                <a:spcPts val="0"/>
              </a:spcAft>
              <a:buNone/>
            </a:pPr>
            <a:endParaRPr sz="1600" b="1">
              <a:solidFill>
                <a:srgbClr val="B45F06"/>
              </a:solidFill>
              <a:latin typeface="Raleway"/>
              <a:ea typeface="Raleway"/>
              <a:cs typeface="Raleway"/>
              <a:sym typeface="Raleway"/>
            </a:endParaRPr>
          </a:p>
          <a:p>
            <a:pPr marL="457200" lvl="0" indent="-330200" algn="l" rtl="0">
              <a:spcBef>
                <a:spcPts val="1000"/>
              </a:spcBef>
              <a:spcAft>
                <a:spcPts val="0"/>
              </a:spcAft>
              <a:buClr>
                <a:srgbClr val="B45F06"/>
              </a:buClr>
              <a:buSzPts val="1600"/>
              <a:buFont typeface="Raleway"/>
              <a:buChar char="➔"/>
            </a:pPr>
            <a:r>
              <a:rPr lang="en" sz="1600" b="1">
                <a:solidFill>
                  <a:srgbClr val="B45F06"/>
                </a:solidFill>
                <a:latin typeface="Raleway"/>
                <a:ea typeface="Raleway"/>
                <a:cs typeface="Raleway"/>
                <a:sym typeface="Raleway"/>
              </a:rPr>
              <a:t>ffmpeg</a:t>
            </a:r>
            <a:endParaRPr sz="1600" b="1">
              <a:solidFill>
                <a:srgbClr val="B45F06"/>
              </a:solidFill>
              <a:latin typeface="Raleway"/>
              <a:ea typeface="Raleway"/>
              <a:cs typeface="Raleway"/>
              <a:sym typeface="Raleway"/>
            </a:endParaRPr>
          </a:p>
          <a:p>
            <a:pPr marL="457200" lvl="0" indent="0" algn="l" rtl="0">
              <a:spcBef>
                <a:spcPts val="1000"/>
              </a:spcBef>
              <a:spcAft>
                <a:spcPts val="0"/>
              </a:spcAft>
              <a:buNone/>
            </a:pPr>
            <a:endParaRPr sz="1600" b="1">
              <a:solidFill>
                <a:srgbClr val="B45F06"/>
              </a:solidFill>
              <a:latin typeface="Raleway"/>
              <a:ea typeface="Raleway"/>
              <a:cs typeface="Raleway"/>
              <a:sym typeface="Raleway"/>
            </a:endParaRPr>
          </a:p>
          <a:p>
            <a:pPr marL="457200" lvl="0" indent="-330200" algn="l" rtl="0">
              <a:spcBef>
                <a:spcPts val="1000"/>
              </a:spcBef>
              <a:spcAft>
                <a:spcPts val="0"/>
              </a:spcAft>
              <a:buClr>
                <a:srgbClr val="B45F06"/>
              </a:buClr>
              <a:buSzPts val="1600"/>
              <a:buFont typeface="Raleway"/>
              <a:buChar char="➔"/>
            </a:pPr>
            <a:r>
              <a:rPr lang="en" sz="1600" b="1">
                <a:solidFill>
                  <a:srgbClr val="B45F06"/>
                </a:solidFill>
                <a:latin typeface="Raleway"/>
                <a:ea typeface="Raleway"/>
                <a:cs typeface="Raleway"/>
                <a:sym typeface="Raleway"/>
              </a:rPr>
              <a:t>youtube-dl</a:t>
            </a:r>
            <a:endParaRPr sz="1600" b="1">
              <a:solidFill>
                <a:srgbClr val="B45F06"/>
              </a:solidFill>
              <a:latin typeface="Raleway"/>
              <a:ea typeface="Raleway"/>
              <a:cs typeface="Raleway"/>
              <a:sym typeface="Raleway"/>
            </a:endParaRPr>
          </a:p>
          <a:p>
            <a:pPr marL="457200" lvl="0" indent="0" algn="l" rtl="0">
              <a:spcBef>
                <a:spcPts val="1000"/>
              </a:spcBef>
              <a:spcAft>
                <a:spcPts val="1000"/>
              </a:spcAft>
              <a:buNone/>
            </a:pPr>
            <a:endParaRPr sz="1600" b="1">
              <a:solidFill>
                <a:srgbClr val="B45F06"/>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1"/>
          <p:cNvSpPr txBox="1">
            <a:spLocks noGrp="1"/>
          </p:cNvSpPr>
          <p:nvPr>
            <p:ph type="title"/>
          </p:nvPr>
        </p:nvSpPr>
        <p:spPr>
          <a:xfrm>
            <a:off x="2037280" y="622054"/>
            <a:ext cx="4867611" cy="10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5"/>
                </a:solidFill>
              </a:rPr>
              <a:t>Speech to Text</a:t>
            </a:r>
            <a:endParaRPr dirty="0">
              <a:solidFill>
                <a:schemeClr val="accent5"/>
              </a:solidFill>
            </a:endParaRPr>
          </a:p>
        </p:txBody>
      </p:sp>
      <p:pic>
        <p:nvPicPr>
          <p:cNvPr id="137" name="Google Shape;137;p21"/>
          <p:cNvPicPr preferRelativeResize="0"/>
          <p:nvPr/>
        </p:nvPicPr>
        <p:blipFill>
          <a:blip r:embed="rId3">
            <a:alphaModFix/>
          </a:blip>
          <a:stretch>
            <a:fillRect/>
          </a:stretch>
        </p:blipFill>
        <p:spPr>
          <a:xfrm>
            <a:off x="2397600" y="2210250"/>
            <a:ext cx="4067175" cy="1123950"/>
          </a:xfrm>
          <a:prstGeom prst="rect">
            <a:avLst/>
          </a:prstGeom>
          <a:noFill/>
          <a:ln>
            <a:noFill/>
          </a:ln>
          <a:effectLst>
            <a:outerShdw blurRad="57150" dist="19050" dir="5400000" algn="bl" rotWithShape="0">
              <a:srgbClr val="000000">
                <a:alpha val="50000"/>
              </a:srgbClr>
            </a:outerShdw>
            <a:reflection stA="16000" endPos="21000" fadeDir="5400012" sy="-100000" algn="bl" rotWithShape="0"/>
          </a:effec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TotalTime>
  <Words>2349</Words>
  <Application>Microsoft Macintosh PowerPoint</Application>
  <PresentationFormat>On-screen Show (16:9)</PresentationFormat>
  <Paragraphs>219</Paragraphs>
  <Slides>49</Slides>
  <Notes>49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Raleway</vt:lpstr>
      <vt:lpstr>Arial</vt:lpstr>
      <vt:lpstr>Roboto</vt:lpstr>
      <vt:lpstr>Lato</vt:lpstr>
      <vt:lpstr>Swiss</vt:lpstr>
      <vt:lpstr>Data Analytics Pipeline for A-VIEW System</vt:lpstr>
      <vt:lpstr>PowerPoint Presentation</vt:lpstr>
      <vt:lpstr>PowerPoint Presentation</vt:lpstr>
      <vt:lpstr>PowerPoint Presentation</vt:lpstr>
      <vt:lpstr>PowerPoint Presentation</vt:lpstr>
      <vt:lpstr>PowerPoint Presentation</vt:lpstr>
      <vt:lpstr>Approach</vt:lpstr>
      <vt:lpstr>Video-Audio Configuration</vt:lpstr>
      <vt:lpstr>Speech to Text</vt:lpstr>
      <vt:lpstr>Proprietary Services</vt:lpstr>
      <vt:lpstr>PowerPoint Presentation</vt:lpstr>
      <vt:lpstr>DeepSpeech to the rescue! </vt:lpstr>
      <vt:lpstr>Why DeepSpeech? </vt:lpstr>
      <vt:lpstr>PowerPoint Presentation</vt:lpstr>
      <vt:lpstr>Training on DeepSpeech</vt:lpstr>
      <vt:lpstr>Getting the Data for Training</vt:lpstr>
      <vt:lpstr>Sample Transcript</vt:lpstr>
      <vt:lpstr>DeepSegment</vt:lpstr>
      <vt:lpstr> Selenium</vt:lpstr>
      <vt:lpstr>Tool</vt:lpstr>
      <vt:lpstr>Supporters : )</vt:lpstr>
      <vt:lpstr>Static Web Scraping</vt:lpstr>
      <vt:lpstr>What Makes It Great !</vt:lpstr>
      <vt:lpstr>Dynamic Web Scraping</vt:lpstr>
      <vt:lpstr>Youtube  Live Chat Data  Scraping</vt:lpstr>
      <vt:lpstr>Video is started automatically using Selenium</vt:lpstr>
      <vt:lpstr>Move slider to the end of the video using Selenium</vt:lpstr>
      <vt:lpstr>Result</vt:lpstr>
      <vt:lpstr> Question Classifier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Naive Bayes</vt:lpstr>
      <vt:lpstr>PowerPoint Presentation</vt:lpstr>
      <vt:lpstr>PowerPoint Presentation</vt:lpstr>
      <vt:lpstr>IMPLEMENTATION OF  NAIVE BAYES </vt:lpstr>
      <vt:lpstr>PowerPoint Presentation</vt:lpstr>
      <vt:lpstr>CountVectorizer</vt:lpstr>
      <vt:lpstr> Result:  </vt:lpstr>
      <vt:lpstr> Accuracy  The accuracy of this model is 86%</vt:lpstr>
      <vt:lpstr> Future Work</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Pipeline for A-VIEW System</dc:title>
  <cp:lastModifiedBy>Microsoft Office User</cp:lastModifiedBy>
  <cp:revision>17</cp:revision>
  <dcterms:modified xsi:type="dcterms:W3CDTF">2019-07-09T09:14:24Z</dcterms:modified>
</cp:coreProperties>
</file>